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47"/>
  </p:notesMasterIdLst>
  <p:sldIdLst>
    <p:sldId id="293" r:id="rId2"/>
    <p:sldId id="305" r:id="rId3"/>
    <p:sldId id="294" r:id="rId4"/>
    <p:sldId id="295" r:id="rId5"/>
    <p:sldId id="297" r:id="rId6"/>
    <p:sldId id="298" r:id="rId7"/>
    <p:sldId id="299" r:id="rId8"/>
    <p:sldId id="300" r:id="rId9"/>
    <p:sldId id="301" r:id="rId10"/>
    <p:sldId id="302" r:id="rId11"/>
    <p:sldId id="342" r:id="rId12"/>
    <p:sldId id="303" r:id="rId13"/>
    <p:sldId id="309" r:id="rId14"/>
    <p:sldId id="310" r:id="rId15"/>
    <p:sldId id="321" r:id="rId16"/>
    <p:sldId id="322" r:id="rId17"/>
    <p:sldId id="323" r:id="rId18"/>
    <p:sldId id="311" r:id="rId19"/>
    <p:sldId id="327" r:id="rId20"/>
    <p:sldId id="326" r:id="rId21"/>
    <p:sldId id="320" r:id="rId22"/>
    <p:sldId id="341" r:id="rId23"/>
    <p:sldId id="330" r:id="rId24"/>
    <p:sldId id="307" r:id="rId25"/>
    <p:sldId id="304" r:id="rId26"/>
    <p:sldId id="306" r:id="rId27"/>
    <p:sldId id="312" r:id="rId28"/>
    <p:sldId id="319" r:id="rId29"/>
    <p:sldId id="328" r:id="rId30"/>
    <p:sldId id="333" r:id="rId31"/>
    <p:sldId id="313" r:id="rId32"/>
    <p:sldId id="331" r:id="rId33"/>
    <p:sldId id="332" r:id="rId34"/>
    <p:sldId id="324" r:id="rId35"/>
    <p:sldId id="325" r:id="rId36"/>
    <p:sldId id="329" r:id="rId37"/>
    <p:sldId id="334" r:id="rId38"/>
    <p:sldId id="335" r:id="rId39"/>
    <p:sldId id="336" r:id="rId40"/>
    <p:sldId id="318" r:id="rId41"/>
    <p:sldId id="337" r:id="rId42"/>
    <p:sldId id="338" r:id="rId43"/>
    <p:sldId id="339" r:id="rId44"/>
    <p:sldId id="340" r:id="rId45"/>
    <p:sldId id="314" r:id="rId46"/>
  </p:sldIdLst>
  <p:sldSz cx="9144000" cy="6858000" type="screen4x3"/>
  <p:notesSz cx="6858000" cy="9144000"/>
  <p:defaultTextStyle>
    <a:defPPr>
      <a:defRPr lang="de-DE"/>
    </a:defPPr>
    <a:lvl1pPr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55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00CC00"/>
    <a:srgbClr val="444A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46" autoAdjust="0"/>
    <p:restoredTop sz="65746" autoAdjust="0"/>
  </p:normalViewPr>
  <p:slideViewPr>
    <p:cSldViewPr>
      <p:cViewPr varScale="1">
        <p:scale>
          <a:sx n="47" d="100"/>
          <a:sy n="47" d="100"/>
        </p:scale>
        <p:origin x="2208" y="60"/>
      </p:cViewPr>
      <p:guideLst>
        <p:guide orient="horz" pos="2160"/>
        <p:guide pos="555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0" tIns="0" rIns="0" bIns="0" numCol="1" anchor="t" anchorCtr="0" compatLnSpc="1">
            <a:prstTxWarp prst="textNoShape">
              <a:avLst/>
            </a:prstTxWarp>
          </a:bodyPr>
          <a:lstStyle>
            <a:lvl1pPr>
              <a:defRPr sz="1200">
                <a:latin typeface="Arial Narrow" pitchFamily="-112" charset="0"/>
                <a:ea typeface="ＭＳ Ｐゴシック" pitchFamily="-112" charset="-128"/>
              </a:defRPr>
            </a:lvl1pPr>
          </a:lstStyle>
          <a:p>
            <a:pPr>
              <a:defRPr/>
            </a:pPr>
            <a:endParaRPr lang="de-DE"/>
          </a:p>
        </p:txBody>
      </p:sp>
      <p:sp>
        <p:nvSpPr>
          <p:cNvPr id="6147" name="Rectangle 3"/>
          <p:cNvSpPr>
            <a:spLocks noGrp="1" noChangeArrowheads="1"/>
          </p:cNvSpPr>
          <p:nvPr>
            <p:ph type="dt" idx="1"/>
          </p:nvPr>
        </p:nvSpPr>
        <p:spPr bwMode="auto">
          <a:xfrm>
            <a:off x="3886200" y="0"/>
            <a:ext cx="2971800" cy="457200"/>
          </a:xfrm>
          <a:prstGeom prst="rect">
            <a:avLst/>
          </a:prstGeom>
          <a:noFill/>
          <a:ln>
            <a:noFill/>
          </a:ln>
          <a:effectLst/>
          <a:extLst/>
        </p:spPr>
        <p:txBody>
          <a:bodyPr vert="horz" wrap="square" lIns="0" tIns="0" rIns="0" bIns="0" numCol="1" anchor="t" anchorCtr="0" compatLnSpc="1">
            <a:prstTxWarp prst="textNoShape">
              <a:avLst/>
            </a:prstTxWarp>
          </a:bodyPr>
          <a:lstStyle>
            <a:lvl1pPr algn="r">
              <a:defRPr sz="1200">
                <a:latin typeface="Arial Narrow" pitchFamily="-112" charset="0"/>
                <a:ea typeface="ＭＳ Ｐゴシック" pitchFamily="-112" charset="-128"/>
              </a:defRPr>
            </a:lvl1pPr>
          </a:lstStyle>
          <a:p>
            <a:pPr>
              <a:defRPr/>
            </a:pPr>
            <a:endParaRPr lang="de-DE"/>
          </a:p>
        </p:txBody>
      </p:sp>
      <p:sp>
        <p:nvSpPr>
          <p:cNvPr id="378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14400" y="4343400"/>
            <a:ext cx="5029200" cy="4114800"/>
          </a:xfrm>
          <a:prstGeom prst="rect">
            <a:avLst/>
          </a:prstGeom>
          <a:noFill/>
          <a:ln>
            <a:noFill/>
          </a:ln>
          <a:effectLst/>
          <a:extLst/>
        </p:spPr>
        <p:txBody>
          <a:bodyPr vert="horz" wrap="square" lIns="0" tIns="0" rIns="0" bIns="0" numCol="1" anchor="t" anchorCtr="0" compatLnSpc="1">
            <a:prstTxWarp prst="textNoShape">
              <a:avLst/>
            </a:prstTxWarp>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a:noFill/>
          </a:ln>
          <a:effectLst/>
          <a:extLst/>
        </p:spPr>
        <p:txBody>
          <a:bodyPr vert="horz" wrap="square" lIns="0" tIns="0" rIns="0" bIns="0" numCol="1" anchor="b" anchorCtr="0" compatLnSpc="1">
            <a:prstTxWarp prst="textNoShape">
              <a:avLst/>
            </a:prstTxWarp>
          </a:bodyPr>
          <a:lstStyle>
            <a:lvl1pPr>
              <a:defRPr sz="1200">
                <a:latin typeface="Arial Narrow" pitchFamily="-112" charset="0"/>
                <a:ea typeface="ＭＳ Ｐゴシック" pitchFamily="-112" charset="-128"/>
              </a:defRPr>
            </a:lvl1pPr>
          </a:lstStyle>
          <a:p>
            <a:pPr>
              <a:defRPr/>
            </a:pPr>
            <a:endParaRPr lang="de-DE"/>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a:noFill/>
          </a:ln>
          <a:effectLst/>
          <a:extLst/>
        </p:spPr>
        <p:txBody>
          <a:bodyPr vert="horz" wrap="square" lIns="0" tIns="0" rIns="0" bIns="0" numCol="1" anchor="b" anchorCtr="0" compatLnSpc="1">
            <a:prstTxWarp prst="textNoShape">
              <a:avLst/>
            </a:prstTxWarp>
          </a:bodyPr>
          <a:lstStyle>
            <a:lvl1pPr algn="r">
              <a:defRPr sz="1200">
                <a:latin typeface="Arial Narrow" pitchFamily="-112" charset="0"/>
                <a:ea typeface="ＭＳ Ｐゴシック" pitchFamily="-112" charset="-128"/>
              </a:defRPr>
            </a:lvl1pPr>
          </a:lstStyle>
          <a:p>
            <a:pPr>
              <a:defRPr/>
            </a:pPr>
            <a:fld id="{8C584EEE-9ECB-424A-9460-946558BCABF3}" type="slidenum">
              <a:rPr lang="de-DE"/>
              <a:pPr>
                <a:defRPr/>
              </a:pPr>
              <a:t>‹#›</a:t>
            </a:fld>
            <a:endParaRPr lang="de-D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a:solidFill>
                  <a:schemeClr val="tx1"/>
                </a:solidFill>
                <a:effectLst/>
                <a:latin typeface="Arial" charset="0"/>
                <a:ea typeface="ＭＳ Ｐゴシック" pitchFamily="-112" charset="-128"/>
                <a:cs typeface="+mn-cs"/>
              </a:rPr>
              <a:t>Das Thema meiner Abeit die Szenenrekonstruktion und Kamerakalibrierung aus heterogenen stereoskopischen Bildquellen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entstandene Programm ist in der Lage aus einem stereoskopischen Bildpaar 3D-Szenen bzw Szenenpunkte rekonstruieren kann.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Ziel solcher Programme ist es Maschine die Fähigkeit beizubringen räumliche objekte erkennen zu können und anhand dieser Entscheidungen zu treffen</a:t>
            </a:r>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r>
              <a:rPr lang="de-DE" dirty="0"/>
              <a:t>Hintergrund Auge https://www.nanalyze.com/2016/04/5-computer-vision-and-image-understanding-companies/</a:t>
            </a: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1</a:t>
            </a:fld>
            <a:endParaRPr lang="de-DE"/>
          </a:p>
        </p:txBody>
      </p:sp>
    </p:spTree>
    <p:extLst>
      <p:ext uri="{BB962C8B-B14F-4D97-AF65-F5344CB8AC3E}">
        <p14:creationId xmlns:p14="http://schemas.microsoft.com/office/powerpoint/2010/main" val="283303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Gehen wir nun genauer auf die bestimmung der extrinsischen Kameraparaameter ein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Für die Bestimmung der extrinsischen Kameraparameter wir E aus F berechnet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 die essentielle Matrix nur die extrinsischen Kameraparameter und keine intrinsischen mehr beinhaltet bietet sich diese für die Bestimmung der extrinsischen Kameraparameter an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Bei der Bestimmung der extrinssichen Kameraparameter durch Zerlegung der essentielle Matrix entstehen insgesammt 4 verschiedene mögliche Lösungen für die extrinsischen Kamerparameter</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den ersten beiden Lösungen wird C‘ um 180° gedreht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den anderen beiden Lösungen kommt es zu einer Umkehrung der Basislinie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Richtige Lösung ist abhängig davon wie die Kameras Positioniert und die Bildebene innerhalb der Kamera platziert ist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 die extrinsischen Kameraparameter bekannt sind konnte die Lösung abgeglichen werden.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Somit konnte getestet werden ob die Funktion der Bestimmung stimmt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vier Lösungen sind bis auf eine Skaleninvarianz genau bestimmt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Skaleninvarianz bedeutet, dass es bei der Rekonstruktion die Größe der Objekte von ihrer Originalgröße abweichen, da die translationskomponenten gleich dem normierten Richtungsvektor ist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(Arbeitsprozess einblenden)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Sind die extrinsischen Kameraparameter bekannt, so fehlt nun noch der letzte Schritt, in welchem die 3D-Szenenpunkte aus den Bildpunkten rekonstruiert werden können.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(Letztes bild einblenden)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Verfahren nennen sich Triangulation. Im synthetischen Beispiel wurde eine einfache gemetrische Trinangulation durchgeführt.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Sprich es wurden die Punkte alle in das gleiche Koordinatensystem überführt und danach wurden Geraden durch die Projektionszentren und und die Bildpunkte gelegt. Die Schnittpunkte der Geraden der korrespondierenden</a:t>
            </a:r>
          </a:p>
          <a:p>
            <a:r>
              <a:rPr lang="de-DE" sz="1200" kern="1200" dirty="0">
                <a:solidFill>
                  <a:schemeClr val="tx1"/>
                </a:solidFill>
                <a:effectLst/>
                <a:latin typeface="Arial" charset="0"/>
                <a:ea typeface="ＭＳ Ｐゴシック" pitchFamily="-112" charset="-128"/>
                <a:cs typeface="+mn-cs"/>
              </a:rPr>
              <a:t>Punkte ergaben den Objektpunk.</a:t>
            </a:r>
          </a:p>
          <a:p>
            <a:pPr marL="171450" lvl="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8510755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Der entwickelte Szenenrekonstruktionsalgorithmus wurde dann auf ein reales Beispiel angewandt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Es wurde eine Szene aufgebaut und zwei Kameras wurden vor die Szene platziert.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Ablauf des Algorithmus ist ähnlich dem des zuvorigen Beispiels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der Bildaufnahme werden zuerst die intrinsischen Kameraparameter in einem exterenen Programm bestimmt und danach die Szene aufgenommen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der Bildverarbeitung werden die korrespondierenden Punkte über einen bereits vorhandenen Detektionsalgorithmus in beiden Bilder gesucht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der Bildanalyse kommt es zu eigentlichen Szenenrekonstruktion und den benötigten Modifizierungen des Codes. Der Grundaufbau bleibt jedoch der selbe</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	Zuerst wird die Fundamentalmatrix bestimmt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	Danach wird aus ihr die essentielle Matrix bestimmt</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	Aus ihr werden dann die extrinsischen Kameraparameter berechnet</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	Und zuletzt folgt noch die Triangulierung der Szene</a:t>
            </a:r>
          </a:p>
          <a:p>
            <a:endParaRPr lang="de-DE" sz="1200" kern="1200" dirty="0">
              <a:solidFill>
                <a:schemeClr val="tx1"/>
              </a:solidFill>
              <a:effectLst/>
              <a:latin typeface="Arial" charset="0"/>
              <a:ea typeface="ＭＳ Ｐゴシック" pitchFamily="-112" charset="-128"/>
              <a:cs typeface="+mn-cs"/>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756904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Bevor wir genauer auf die Bildanalyse eingehen, ist noch eins wichtig zu beachten!</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Einschub Bildfehler:</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Anders als beim synthetischen Beispiel muss beim arbeiten mit realen Stereobildpaaren mit einer Fehleranfälligkeit der Bilddaten gerechnet werden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Wie im Bild darunter zu sehen ist, bedeutet das, dass die detektierten korrespondierenden Punkte nicht auf den jeweiligen epipolarlinien des anderen Bildes liegen.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Bildfehler entstehen Beispielsweise durch optischen Rauschen oder unscharfen Bildaufnahmen und führen dazu. dass die epipolaren Bedinungen nicht mehr erfüllt werden (FORMEL ERSCHEINEN LASSEN)</a:t>
            </a:r>
          </a:p>
          <a:p>
            <a:pPr lvl="0"/>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wiederrum kann Auswirkungen auf die zwischenresultate des Algorithmus haben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müssen aufgespürt und so minimal wie möglich gehalten werden.</a:t>
            </a:r>
          </a:p>
          <a:p>
            <a:endParaRPr lang="de-DE" sz="1200" kern="1200" dirty="0">
              <a:solidFill>
                <a:schemeClr val="tx1"/>
              </a:solidFill>
              <a:effectLst/>
              <a:latin typeface="Arial" charset="0"/>
              <a:ea typeface="ＭＳ Ｐゴシック" pitchFamily="-112" charset="-128"/>
              <a:cs typeface="+mn-cs"/>
            </a:endParaRP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Minimierung der Fehler beginnt schon bei der Bestimmung der Fundamentalmatrix</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Sind die Bilder aufgenommen und die korrespondierenden Punkte bestimmt, so muss für die Bestimmung der Fundamentalmatrix die Bildpunkte zunächst normiert werden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Bilddaten werden so normiert, dass sich ihr durschnittlicher Abstand zum Ursprung bei sqrt(2) befindet. (Am Bild zeigen)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Normierung der Bilddaten führt dazu, dass sich die Bilddaten in einem kleineren Zahlenbereich befinden als zuvor, was dazu führt, dass die Fundamentalmatrix weniger stark auf Fehler in den korrespondierenden Punkten reagiert und somit der Algorithmus im allgemeinen stabiler läuft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Nun folgt die Bildanalyse: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Fundamentalmatrix wird aus den normierten Koordinaten bestimmt und danach wird die Matrix denormalisiert.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Bevor jedoch die extrinsischen Kameraparameter bestimmt werden können muss überprüft werden, ob die Fundamentalmatrix auch Singulär ist</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46217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F ist nur dann eine gültige F wenn sie eine Singuläre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Durch die Ungenauen Korrespondierenen Punkten ist das meist nicht der Fall</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Resultat ist, dass aus dieser F keine eindeutigen Epipole bestimmt werden können was dazu führt, dass die Epipolarlinien durch keinen gemeinsamen Punkt gehen.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Um eine richtige essentielle Matrix aus F zu Berechnen und richtige Resultate bei der rekonstruktion der extrinsischen Kameraparameter zu bekommen muss die Singularität von F durch dessen mdoifizierung erzwungen werden.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erbenis ist in der Abbildung zu sehen, die Epipolarlinien verlaufen wieder durch einen gemeinsamem Epipol</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Wichtig: Ist die Fundamentalmatrix Singulär ist auch die essentielle Matrix singulär sofern sie aus F berechnet wurde.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Somit können wie im synthetischen Beispiel die extrinssichen Kameraparameter bestimmt werden.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Zuletzt folgt eine Triangulierung der Szenenpunkte auf welches ich gleich noch zu sprechen komme.</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361351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Als letztes folgt noch die Triangulierung.</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Aufgrund der Ungeanuigkeit der korrespondierenden Punkte ist es nicht möglich durch einfache Rückprojektion die 3D-Objektpunkte zu rekonstruieren.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Liegen die korrespondierenden Bildpunkte nicht direkt auf den jeweiligen Epipolarlinien der beiden Punkte, so ist die Epipolare Bedingung nicht erfüllt.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Rückprijezierten Punkte treffen sich nicht im Raum sondern liegen windschief zueinander im Raum</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 EINBLENDEN)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Um die Triangulation der Punkte trotzdem durchführen zu können werden zwei Punkte m und m‘ gesucht, welche möglichst nahe an den Ursprünglichen Punkten liegen und gleichzeitig die Epipolaren Bedingugnen erfüllen.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nächste Punkt zu m und m‘ liegt jeweils am Fuße des Lots auf der entsprechenden Epipolarlinie.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 Jedes Paar l und l‘ würde das erfüllen aber es werden die gesucht die d minimiert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Minimierung wird über die sogennaten Samspson-Approximation vollzogen.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neuen Punkte, welche die epipolare Bedingung wieder erfüllen, können dann über ein Triangulierungsverfahren nach Wahl Rückprojiziert werden</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67152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Als nächstes wurde überprüft ob der Algorithmus auch bei unterschiedlichen Auflösungen funktioniert.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Um einen Sensor mit einer schlechteren Kamera zu simulieren wurde die Auflösung einer der Kameras runtergestellt.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maximale Anzahl der Sensorelemente auf einem Sensor beschreibt die maximale Auflösung.</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Wird eine Auflösung kleiner der maximalen Auflösung eingestellt, desto geringer wird die Anzahl der Pixel.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Prozess, welcher hier stattndet, gehört zu den Nachbarschaftsoperationen.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9125602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kern="1200" dirty="0">
                <a:solidFill>
                  <a:schemeClr val="tx1"/>
                </a:solidFill>
                <a:effectLst/>
                <a:latin typeface="Arial" charset="0"/>
                <a:ea typeface="ＭＳ Ｐゴシック" pitchFamily="-112" charset="-128"/>
                <a:cs typeface="+mn-cs"/>
              </a:rPr>
              <a:t>Eine Änderung der Kameraauflösung bewirkt eine Veränderung der resultierenden Bildgröße oder Auschnitts.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kern="1200" dirty="0">
              <a:solidFill>
                <a:schemeClr val="tx1"/>
              </a:solidFill>
              <a:effectLst/>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kern="1200" dirty="0">
                <a:solidFill>
                  <a:schemeClr val="tx1"/>
                </a:solidFill>
                <a:effectLst/>
                <a:latin typeface="Arial" charset="0"/>
                <a:ea typeface="ＭＳ Ｐゴシック" pitchFamily="-112" charset="-128"/>
                <a:cs typeface="+mn-cs"/>
              </a:rPr>
              <a:t>Eine propotionale änderung der Kamerauflösung hat zur Folge, dass es so wirkt als wäre die Brennweite verdoppelt worden.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kern="1200" dirty="0">
              <a:solidFill>
                <a:schemeClr val="tx1"/>
              </a:solidFill>
              <a:effectLst/>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kern="1200" dirty="0">
                <a:solidFill>
                  <a:schemeClr val="tx1"/>
                </a:solidFill>
                <a:effectLst/>
                <a:latin typeface="Arial" charset="0"/>
                <a:ea typeface="ＭＳ Ｐゴシック" pitchFamily="-112" charset="-128"/>
                <a:cs typeface="+mn-cs"/>
              </a:rPr>
              <a:t>Das liegt daran, dass sich die Brennweite in Pixel gegeben mit der skalierung ändert, an der effektiven Brennweite ändert sich jedoch nichts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Ort auf dem Sensor an welchem der bildpunkt abgebildet wird bleibt der selbe (Hier zweites Bild einblenden.)</a:t>
            </a:r>
          </a:p>
          <a:p>
            <a:endParaRPr lang="de-DE" sz="1200" kern="1200" dirty="0">
              <a:solidFill>
                <a:schemeClr val="tx1"/>
              </a:solidFill>
              <a:effectLst/>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kern="1200" dirty="0">
                <a:solidFill>
                  <a:schemeClr val="tx1"/>
                </a:solidFill>
                <a:effectLst/>
                <a:latin typeface="Arial" charset="0"/>
                <a:ea typeface="ＭＳ Ｐゴシック" pitchFamily="-112" charset="-128"/>
                <a:cs typeface="+mn-cs"/>
              </a:rPr>
              <a:t>Zunächst kann festgehalten werden, dass eine Veränderung der Auflösung eine Auswirkung auf die Skalierung der Sensorkoordinaten hat, da sich die Skalierung der Achseineinheiten an den größen der Pixel orientiert.</a:t>
            </a:r>
          </a:p>
          <a:p>
            <a:endParaRPr lang="de-DE" sz="1200" kern="1200" dirty="0">
              <a:solidFill>
                <a:schemeClr val="tx1"/>
              </a:solidFill>
              <a:effectLst/>
              <a:latin typeface="Arial" charset="0"/>
              <a:ea typeface="ＭＳ Ｐゴシック" pitchFamily="-112" charset="-128"/>
              <a:cs typeface="+mn-cs"/>
            </a:endParaRPr>
          </a:p>
          <a:p>
            <a:endParaRPr lang="de-DE" sz="1200" kern="1200" dirty="0">
              <a:solidFill>
                <a:schemeClr val="tx1"/>
              </a:solidFill>
              <a:effectLst/>
              <a:latin typeface="Arial" charset="0"/>
              <a:ea typeface="ＭＳ Ｐゴシック" pitchFamily="-112" charset="-128"/>
              <a:cs typeface="+mn-cs"/>
            </a:endParaRPr>
          </a:p>
          <a:p>
            <a:pPr marL="171450" indent="-171450">
              <a:buFont typeface="Arial" panose="020B0604020202020204" pitchFamily="34" charset="0"/>
              <a:buChar char="•"/>
            </a:pPr>
            <a:endParaRPr lang="de-DE" dirty="0">
              <a:ea typeface="ＭＳ Ｐゴシック" pitchFamily="34" charset="-128"/>
              <a:sym typeface="Wingdings" panose="05000000000000000000" pitchFamily="2" charset="2"/>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3558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Bei der Bestimmung der extrinsischen Kameraparameter wird mit der essentiellen Matrix gearbeitet, da hier die Kameramatrizen K und K‘ rausfallen, haben diese keine Wirkung auf das Ergebnis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Triangulation wird unabhängig von den intrinsischen Kameraparametern durchgefürt</a:t>
            </a:r>
          </a:p>
          <a:p>
            <a:pPr marL="0" indent="0">
              <a:buFont typeface="Arial" panose="020B0604020202020204" pitchFamily="34" charset="0"/>
              <a:buNone/>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973195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Im folgenden werden noch einige Ausblicke vorgestellt.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beinhalten kurz die Algorithmen, welche neben dem Hauptalgorithmus noch entstanden sind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Zunächst die Rekonstruktion mit Rektifizierung</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Viele Programme setzten ihr Hauptaugenmerk auf eine schnelle und effiziente Szenenrekonstruktion ohne Kamerakalibrierungs Zwischenschritt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setzten auf eine voran geschaltene Rektifizierung der Bilder</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Rektifizierte Bilder zeichnen sich durch ins unendliche projizierte Epipole aus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Sind die Epipole ins unendliche projiziert so sind die Epipolarlinien parallel zueinander</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Epipolarlinien werden somit zu einheitlichen Scanlinien, welche die erweiterete korrespondenzanalyse auf eine eindimensionale Suche entlang dieser Linie beschränkt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horizintale Versatz zwischen den korrespondierenden Punkten gibt ein Maß für die Tiefe des jeweiligen Punktes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Anhand dieses Versatzes kann eine Tiefenkarte erstellt werden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meisten Rektifizierungsalgorithmen setzten zwei bilder gleicher Auflösung vorraus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Um zu analysieren warum, wurde ein Rektifizierungsalgorithmus implementiert welcher unterschiedliche Kamerauflösugnen nicht von vorn hinein ausschließt und es wurde analysiert was die Auswirkungen sind</a:t>
            </a:r>
          </a:p>
          <a:p>
            <a:pPr lvl="0"/>
            <a:endParaRPr lang="de-DE" sz="1200" kern="1200" dirty="0">
              <a:solidFill>
                <a:schemeClr val="tx1"/>
              </a:solidFill>
              <a:effectLst/>
              <a:latin typeface="Arial" charset="0"/>
              <a:ea typeface="ＭＳ Ｐゴシック" pitchFamily="-112" charset="-128"/>
              <a:cs typeface="+mn-cs"/>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856078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Erklären was man sieht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Beispiele zeigen, dass das hier vorgestellte Rektizierungsverfahren auf Bilder verschiedener Auosungen mit dem selben Seitenverhaltnis der Pixel anwendbar ist. Jedoch konnen Bilder mit verschiedenen Seitenverhaltnissen mit diesem Verfahren nicht rektiziert werden. Eine mogliche Losung ware eine Erweiterung des Models, welche die Bildlangen bestimmt und schlielich die relativen Seitenverh altnisse ausgleicht.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 gilt weiter zu verfolgen</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015684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a:solidFill>
                  <a:schemeClr val="tx1"/>
                </a:solidFill>
                <a:effectLst/>
                <a:latin typeface="Arial" charset="0"/>
                <a:ea typeface="ＭＳ Ｐゴシック" pitchFamily="-112" charset="-128"/>
                <a:cs typeface="+mn-cs"/>
              </a:rPr>
              <a:t>Das entwickeln solcher Programme ist Forschungsmittelpunkte von aktuellen Anwendungsbereichen wie dem Autonomen Fahren, Motion- Capturing, Bewegungserkennungen oder Service Robotern oder Aufnahmen von Drohnen mit zwei KAmeras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Ein weitläufiges Ziel dieser Arbeit ist es mit Kameras unterschiedlicher Art und Auflösung eine Szenenrekonstruktion zu ermöglichen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Einsatz könnte so ein Programm besipielsweise bei Drohnen aufnahmen finden.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sind häufig mit zwei unterschiedlichen Kameras ausgestattet, beispielsweise RGB und infrarot</a:t>
            </a:r>
          </a:p>
          <a:p>
            <a:endParaRPr lang="de-DE" dirty="0"/>
          </a:p>
          <a:p>
            <a:r>
              <a:rPr lang="de-DE" dirty="0"/>
              <a:t>Link autonomes Fahren: https://www.welt.de/motor/news/article174053171/So-laesst-man-sich-helfen-New-Mobility-Sinnvolle-Assistenzsysteme-und-was-sie-kosten.html</a:t>
            </a:r>
          </a:p>
          <a:p>
            <a:r>
              <a:rPr lang="de-DE" dirty="0"/>
              <a:t>Link motion capturin: https://video.golem.de/games/8908/fifa-13-trailer-(motion-capture).html</a:t>
            </a:r>
          </a:p>
          <a:p>
            <a:r>
              <a:rPr lang="de-DE" dirty="0"/>
              <a:t>Link Service Roboter: https://www.wiwo.de/technologie/gadgets/smarte-roboter-grosser-auftritt-der-service-androiden/12794372.html</a:t>
            </a: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2</a:t>
            </a:fld>
            <a:endParaRPr lang="de-DE"/>
          </a:p>
        </p:txBody>
      </p:sp>
    </p:spTree>
    <p:extLst>
      <p:ext uri="{BB962C8B-B14F-4D97-AF65-F5344CB8AC3E}">
        <p14:creationId xmlns:p14="http://schemas.microsoft.com/office/powerpoint/2010/main" val="2737360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Des Weiteren gilt es noch eine eigene einzelkamerakalibrierung zu implementieren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Hierzu soll ein ebenfalls in der Thesis entwickelter Algorithmus zur Sortierung von Schachbretteckpuntken helfen, welcher auch bei stark verzerrten Schachbrettern funktioniert.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Algorithmus basiert darauf, dass ein Startpunkt in einer Ecke des Schachbretts bestimmt wird und mit Hilfe von Richtungsvektoren werden die folgenden Nachbarpunkte gesucht und der Reihenfolge nach mit indizes versehen.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72429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267721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909002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825997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0447469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1280830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767728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4540318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Die Singulärwerte der essentiellen Matrix werden modifiziert.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rPr>
              <a:t>Durch die Modizierung der Singularwerte von E gilt für || v ||= 1</a:t>
            </a:r>
          </a:p>
          <a:p>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a:t>
            </a:r>
            <a:r>
              <a:rPr lang="de-DE" sz="1200" b="0" i="0" u="none" strike="noStrike" kern="1200" baseline="0" dirty="0">
                <a:solidFill>
                  <a:schemeClr val="tx1"/>
                </a:solidFill>
                <a:latin typeface="Arial" charset="0"/>
                <a:ea typeface="ＭＳ Ｐゴシック" pitchFamily="-112" charset="-128"/>
                <a:cs typeface="+mn-cs"/>
              </a:rPr>
              <a:t>Das bedeutet, dass es sich bei dem Translationsvektor v lediglich um den normierten Richtungsvektor zwischen C und C0 handelt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Um v aus [C‘_delta] zu erhalten wird lediglich der Kern davon bestimmt</a:t>
            </a: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WICHTIG! NOCH DIE ZERLEGUNGEN ERKLÄREN UND DIE SINGULÄRWERTSZERLGUNG ALS EIGENE FOLIE EINAUEN</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7254899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b="0" i="0" u="none" strike="noStrike" kern="1200" baseline="0" dirty="0">
                <a:solidFill>
                  <a:schemeClr val="tx1"/>
                </a:solidFill>
                <a:latin typeface="Arial" charset="0"/>
                <a:ea typeface="ＭＳ Ｐゴシック" pitchFamily="-112" charset="-128"/>
                <a:cs typeface="+mn-cs"/>
              </a:rPr>
              <a:t>Die Singularwertzerlegung von A ist eine Faktorisierung der Matrix A 2 Rmn der Form A = U \Sigma V^T mit orthogonalen Matrizen U 2 Rmn und V 2 Rmn sowie mit einer Diagonalmatrix</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Diagonalmatrix  beinhaltet die Singularwerte der Matrix. Dabei soll fur die diagonalen Singularwerte in  mit s1 bis sr gelten, dass s1 &gt;= s2&gt;= ... &gt;= sr  0</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Spalte der Matrix V T , welche mit dem kleinsten Singularwert von  korrespondiert, ergibt den Vektor x, fur den ||A * x|| minimal wird.</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509124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Die Gliederung des Vortrags: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Grundlagen:</a:t>
            </a:r>
          </a:p>
          <a:p>
            <a:r>
              <a:rPr lang="de-DE" sz="1200" kern="1200" dirty="0">
                <a:solidFill>
                  <a:schemeClr val="tx1"/>
                </a:solidFill>
                <a:effectLst/>
                <a:latin typeface="Arial" charset="0"/>
                <a:ea typeface="ＭＳ Ｐゴシック" pitchFamily="-112" charset="-128"/>
                <a:cs typeface="+mn-cs"/>
              </a:rPr>
              <a:t>Einführen in Kameramodell und Fundamental und essentielle Matirix</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Synthetische Rekonstruktion:</a:t>
            </a:r>
          </a:p>
          <a:p>
            <a:r>
              <a:rPr lang="de-DE" sz="1200" kern="1200" dirty="0">
                <a:solidFill>
                  <a:schemeClr val="tx1"/>
                </a:solidFill>
                <a:effectLst/>
                <a:latin typeface="Arial" charset="0"/>
                <a:ea typeface="ＭＳ Ｐゴシック" pitchFamily="-112" charset="-128"/>
                <a:cs typeface="+mn-cs"/>
              </a:rPr>
              <a:t>Aufbau des Algoroithmus an einem selbst erstellen Beispiels.</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Reale Rekonstruktion:</a:t>
            </a:r>
          </a:p>
          <a:p>
            <a:r>
              <a:rPr lang="de-DE" sz="1200" kern="1200" dirty="0">
                <a:solidFill>
                  <a:schemeClr val="tx1"/>
                </a:solidFill>
                <a:effectLst/>
                <a:latin typeface="Arial" charset="0"/>
                <a:ea typeface="ＭＳ Ｐゴシック" pitchFamily="-112" charset="-128"/>
                <a:cs typeface="+mn-cs"/>
              </a:rPr>
              <a:t>Danach wurde der Algorithmus für die Anwendug auf ein reales Stereobildpaar entsprechend erweitert</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Unterschiedlicher Auflösungen:</a:t>
            </a:r>
          </a:p>
          <a:p>
            <a:r>
              <a:rPr lang="de-DE" sz="1200" kern="1200" dirty="0">
                <a:solidFill>
                  <a:schemeClr val="tx1"/>
                </a:solidFill>
                <a:effectLst/>
                <a:latin typeface="Arial" charset="0"/>
                <a:ea typeface="ＭＳ Ｐゴシック" pitchFamily="-112" charset="-128"/>
                <a:cs typeface="+mn-cs"/>
              </a:rPr>
              <a:t>Danach wurde getestet, welche Auswirkungen unterschiedliche Kameraauflösungen auf den Algorithmus haben</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136914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827952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6849789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0320833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572612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5478916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Die minimalen Abweichungen in den Nachkommastellen kommen daher, da sich die korrespondenzabweichungen mit ändern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713061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680719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586431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5675220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339529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Zunächst zu den Grundlagen: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verwendete Kameramodell ist die Lochkamera, sie beschreibt die Abbildung eines 3D Objektpunktes in einen 3D Bildpunkt in der Kamera</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Abbild eines der abgebildeten Eckpunkte entsteht indem eine Verbindungsgerade von diesem Punkt mit dem Kamerazetrum C gebildet wird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entstehende Schnittpunkt mit der Bildebene entspricht dem Bildpunkt.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Bildebene besitzt zwei verschiedene Koordinatensysteme, dass Bildebenenkoordinatensystem I in mm und das Sensorkoordinatensystem S in Pixel</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Projektion eines 3D-Objektpunktes im Raum  in einen 2D Punkt auf den Sensor der Kamera wird durch die sogenannten Projektionsmatrix P beschrieben</a:t>
            </a:r>
          </a:p>
          <a:p>
            <a:endParaRPr lang="de-DE" dirty="0"/>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19862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2755992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8375157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285755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548026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5047679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916396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Ein Obkjekpunkt M wird mit P auf m projiziert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Projektionsmatrix P setzt sich zusammen aus den extrinsischen Kameraparametern welche durch eine Rotationsmatrix R und eine Verschiebung C des Kamerazentrums  besteht.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Des Weiteren beinhaltet P noch die intrinsischen Kameraparameter, welche in der Matrix K zusammengefasst werden.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beinhaltet die Brennweite, die skalierung der Koordinaten von mm in Pixel und die Verschiebung des Koordinatenursprungs in eine Ecke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ÜBERLEITUNG:</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Somit ist also geklärt wie ein Punkt im Raum auf einen Sensor projiziert wird.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Rückprojektion eines Bildpunktes zu einem 3D-Objektpunkt ist jedoch nicht eindeutig, da die Tiefe ab der Bildebene nicht mehr bekannt ist (Anhand des Bildes erklären))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unserem Beispiel wird ein Punkt in zwei Kameras projiziert.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Aufgabe der Szenenrekonstruktion besteht dann darin, aus den zwei bildpunkten den gemeinsamen 3D-Objektpunkt rück zu projizieren.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Hierzu bedienen wir uns der sogenannten Epipolargeometrie</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16288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Die Epipolargeometrie beschreibt die Beziehung von Bildpunkten und Objektpunkten in Stereoskopischen Systemen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Wir sehen den 3D-Objektpunkt M welcher auf die Punkte m_tau und m‘_tau‘ auf die entsprechenden Bildebenen projitziert wird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Man nennt m_tau und m‘_tau‘ auch zueinander korrespondierende Punkte, da sie den selben Objektpunkt abbilden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C und C‘ sind die jeweiligen Projektionszentren, sie werden durch die sogenannten Basislinie verbunden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Punkte an welcher die Basislinie die Bildebenen schneidet werden als Epipole e und e‘ bezeichnet. Sie sind die jeweiligen Abbildungen der Projektionszentren in den jeweiligen Kameras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Durch die Epipole verlaufen alle Epipolarlinien l und l‘  eines Bildes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Epipolarlinien enstehen indem eine Gerade durch einen Bildpunkt und den Epipol e gezogen wird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Vekoren M,C und C‘ bilden die sogenannte Epipolarebene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Anhand dieser Grafik lässt sich eine Abbildungsvorschrift definieren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Abbildungsvorschrift der Epipolargeometrie besagt folgendendes: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ein Punkt auf einer Bildebene wird auf eine Linie auf der anderen Bildebene abgebildet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Wir nehmen hier Bildpunkt mi auf der Bildebene I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mi und C bilden eine Gerade.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Alle Punkte auf der Geraden sind mögliche Ursprungspunkte von mi. Dies ist durch die drei möglichen Punkte M1,M2, M3 dargestellt.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 Jeder dieser Punkte wird auf I‘ projiziert.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so entstandenen Punkte liegen alle auf der zu mi korrespondierenden Epipolarlinie l‘.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Abbildungsvorschrift ist dementsprechend nicht eindeutig</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Abbildungsvorschrift wird in der Fundamentalmatrix und der essentiellen Matrix ausgedrückt.</a:t>
            </a:r>
          </a:p>
          <a:p>
            <a:pPr lvl="0"/>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05473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Die Fundamentalmatrix ist eine singuläre 3x3 Matrix und beschreibt die Abbildungsvorschrift und beschreibt die Abbildung eines Punktes auf eine Linie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informationen von P und P‘ sind in F enthalten.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essentielle Matrix ist auch eine 3x3 Matrix, sie entsteht indem die intrinsischen Kameraparameter aus der Fundementalmatrix rausgezogen werden.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in rot eingerahmten Gleichungen auf der Folie werden als die sogennannten epipolaren Bedinungen bezeichnet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Sie geben Auskuft darüber ob die Punkte m und m‘ zweier Bildebenen die Abbildungsvorschrift erfüllen </a:t>
            </a:r>
            <a:r>
              <a:rPr lang="de-DE" sz="1200" kern="1200" dirty="0">
                <a:solidFill>
                  <a:schemeClr val="tx1"/>
                </a:solidFill>
                <a:effectLst/>
                <a:latin typeface="Arial" charset="0"/>
                <a:ea typeface="ＭＳ Ｐゴシック" pitchFamily="-112" charset="-128"/>
                <a:cs typeface="+mn-cs"/>
                <a:sym typeface="Wingdings" panose="05000000000000000000" pitchFamily="2" charset="2"/>
              </a:rPr>
              <a:t></a:t>
            </a:r>
            <a:r>
              <a:rPr lang="de-DE" sz="1200" kern="1200" dirty="0">
                <a:solidFill>
                  <a:schemeClr val="tx1"/>
                </a:solidFill>
                <a:effectLst/>
                <a:latin typeface="Arial" charset="0"/>
                <a:ea typeface="ＭＳ Ｐゴシック" pitchFamily="-112" charset="-128"/>
                <a:cs typeface="+mn-cs"/>
              </a:rPr>
              <a:t> Befindet sich m‘ auf der zu m korrespondierenden Epipolarlinie, so ist das Ergebnis dieser Bedingungen null</a:t>
            </a:r>
          </a:p>
          <a:p>
            <a:pPr marL="0" indent="0">
              <a:buFont typeface="Arial" panose="020B0604020202020204" pitchFamily="34" charset="0"/>
              <a:buNone/>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81583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Aufgabe war es nun einen Szenenrekonstruktionsalgorithmus zu zu implementieren, welcher aus zwei gegebenen Bildpunkten eine Rückprojektion zum 3D-Objektpunkt macht.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Gleichzeitig soll der Algorithmus die extrinsischen Kameraparameter ausgeben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intrinsischen Kameraparameter werden als bekannt vorrausgesetzt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Abbildung zeigt das Schema des Aufbaus: es soll der gezeigte Quader aus den Bilder rekonstruiert werden</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62699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Eine Der Algorithmus besteht aus drei Teilen eingeteilt</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Die Bildaufnahme:</a:t>
            </a:r>
          </a:p>
          <a:p>
            <a:r>
              <a:rPr lang="de-DE" sz="1200" kern="1200" dirty="0">
                <a:solidFill>
                  <a:schemeClr val="tx1"/>
                </a:solidFill>
                <a:effectLst/>
                <a:latin typeface="Arial" charset="0"/>
                <a:ea typeface="ＭＳ Ｐゴシック" pitchFamily="-112" charset="-128"/>
                <a:cs typeface="+mn-cs"/>
              </a:rPr>
              <a:t>Ein Quader wurde mathematisch auf die Bildebenen zweier beliebig platzierter Kameras projiziert</a:t>
            </a:r>
          </a:p>
          <a:p>
            <a:r>
              <a:rPr lang="de-DE" sz="1200" kern="1200" dirty="0">
                <a:solidFill>
                  <a:schemeClr val="tx1"/>
                </a:solidFill>
                <a:effectLst/>
                <a:latin typeface="Arial" charset="0"/>
                <a:ea typeface="ＭＳ Ｐゴシック" pitchFamily="-112" charset="-128"/>
                <a:cs typeface="+mn-cs"/>
              </a:rPr>
              <a:t>Durch diese Berechnung sind extrinsische und intrinssiche Kameraparameter bereits bekannt</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Als zweites folgt die Bildverarbeitung</a:t>
            </a:r>
          </a:p>
          <a:p>
            <a:r>
              <a:rPr lang="de-DE" sz="1200" kern="1200" dirty="0">
                <a:solidFill>
                  <a:schemeClr val="tx1"/>
                </a:solidFill>
                <a:effectLst/>
                <a:latin typeface="Arial" charset="0"/>
                <a:ea typeface="ＭＳ Ｐゴシック" pitchFamily="-112" charset="-128"/>
                <a:cs typeface="+mn-cs"/>
              </a:rPr>
              <a:t>Die jeweiligen korrespondierenden Punkte sind durch die Abbildungsberechnung bekannt</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Bildanalyse:</a:t>
            </a:r>
          </a:p>
          <a:p>
            <a:r>
              <a:rPr lang="de-DE" sz="1200" kern="1200" dirty="0">
                <a:solidFill>
                  <a:schemeClr val="tx1"/>
                </a:solidFill>
                <a:effectLst/>
                <a:latin typeface="Arial" charset="0"/>
                <a:ea typeface="ＭＳ Ｐゴシック" pitchFamily="-112" charset="-128"/>
                <a:cs typeface="+mn-cs"/>
              </a:rPr>
              <a:t>Hier beginnt der eigentliche Algorithmus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Zunächst muss die Abbidlungsvorschrift die Fundamentalmatrix bestimmt werden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 geschieht über den sogenannten Acht-Punkte-Algorithmus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Fundamentalmatrix besitzt 9 unbekannte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Aufgrund der beschaffenheit der Bildpunkte, reichen bereits 8 Punkte um die unbekannten zu Bestimmen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Für das Verfahren zur Bestimmung der extrinsischen Kameraparameter wird die essentielle Matrix benötigt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Als letztes folgt noch die Rekonstruktion der Szene durch die sogenannte Triangulation.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 Folie einblenden)</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1825156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8" descr="hfu_logo_rgb_lay"/>
          <p:cNvPicPr>
            <a:picLocks noChangeAspect="1" noChangeArrowheads="1"/>
          </p:cNvPicPr>
          <p:nvPr userDrawn="1"/>
        </p:nvPicPr>
        <p:blipFill>
          <a:blip r:embed="rId2" cstate="print"/>
          <a:srcRect/>
          <a:stretch>
            <a:fillRect/>
          </a:stretch>
        </p:blipFill>
        <p:spPr bwMode="auto">
          <a:xfrm>
            <a:off x="6653213" y="404813"/>
            <a:ext cx="2084387" cy="800100"/>
          </a:xfrm>
          <a:prstGeom prst="rect">
            <a:avLst/>
          </a:prstGeom>
          <a:noFill/>
          <a:ln w="9525">
            <a:noFill/>
            <a:miter lim="800000"/>
            <a:headEnd/>
            <a:tailEnd/>
          </a:ln>
        </p:spPr>
      </p:pic>
      <p:sp>
        <p:nvSpPr>
          <p:cNvPr id="3" name="Text Box 9"/>
          <p:cNvSpPr txBox="1">
            <a:spLocks noChangeArrowheads="1"/>
          </p:cNvSpPr>
          <p:nvPr userDrawn="1"/>
        </p:nvSpPr>
        <p:spPr bwMode="auto">
          <a:xfrm>
            <a:off x="685800" y="1219200"/>
            <a:ext cx="4572000" cy="365125"/>
          </a:xfrm>
          <a:prstGeom prst="rect">
            <a:avLst/>
          </a:prstGeom>
          <a:noFill/>
          <a:ln>
            <a:noFill/>
          </a:ln>
          <a:extLst/>
        </p:spPr>
        <p:txBody>
          <a:bodyPr lIns="0" tIns="0" rIns="0" bIns="0">
            <a:spAutoFit/>
          </a:bodyPr>
          <a:lstStyle>
            <a:lvl1pPr>
              <a:defRPr sz="1100" u="sng">
                <a:solidFill>
                  <a:schemeClr val="bg1"/>
                </a:solidFill>
                <a:latin typeface="Arial Narrow" pitchFamily="-112" charset="0"/>
                <a:ea typeface="ＭＳ Ｐゴシック" pitchFamily="-112" charset="-128"/>
              </a:defRPr>
            </a:lvl1pPr>
            <a:lvl2pPr marL="742950" indent="-285750">
              <a:defRPr sz="1100" u="sng">
                <a:solidFill>
                  <a:schemeClr val="bg1"/>
                </a:solidFill>
                <a:latin typeface="Arial Narrow" pitchFamily="-112" charset="0"/>
                <a:ea typeface="ＭＳ Ｐゴシック" pitchFamily="-112" charset="-128"/>
              </a:defRPr>
            </a:lvl2pPr>
            <a:lvl3pPr marL="1143000" indent="-228600">
              <a:defRPr sz="1100" u="sng">
                <a:solidFill>
                  <a:schemeClr val="bg1"/>
                </a:solidFill>
                <a:latin typeface="Arial Narrow" pitchFamily="-112" charset="0"/>
                <a:ea typeface="ＭＳ Ｐゴシック" pitchFamily="-112" charset="-128"/>
              </a:defRPr>
            </a:lvl3pPr>
            <a:lvl4pPr marL="1600200" indent="-228600">
              <a:defRPr sz="1100" u="sng">
                <a:solidFill>
                  <a:schemeClr val="bg1"/>
                </a:solidFill>
                <a:latin typeface="Arial Narrow" pitchFamily="-112" charset="0"/>
                <a:ea typeface="ＭＳ Ｐゴシック" pitchFamily="-112" charset="-128"/>
              </a:defRPr>
            </a:lvl4pPr>
            <a:lvl5pPr marL="2057400" indent="-228600">
              <a:defRPr sz="1100" u="sng">
                <a:solidFill>
                  <a:schemeClr val="bg1"/>
                </a:solidFill>
                <a:latin typeface="Arial Narrow" pitchFamily="-112" charset="0"/>
                <a:ea typeface="ＭＳ Ｐゴシック" pitchFamily="-112" charset="-128"/>
              </a:defRPr>
            </a:lvl5pPr>
            <a:lvl6pPr marL="25146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6pPr>
            <a:lvl7pPr marL="29718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7pPr>
            <a:lvl8pPr marL="34290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8pPr>
            <a:lvl9pPr marL="38862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9pPr>
          </a:lstStyle>
          <a:p>
            <a:pPr>
              <a:lnSpc>
                <a:spcPct val="100000"/>
              </a:lnSpc>
              <a:defRPr/>
            </a:pPr>
            <a:endParaRPr lang="de-DE" sz="2400" u="none">
              <a:solidFill>
                <a:schemeClr val="tx1"/>
              </a:solidFill>
              <a:latin typeface="Arial" charset="0"/>
            </a:endParaRPr>
          </a:p>
        </p:txBody>
      </p:sp>
      <p:pic>
        <p:nvPicPr>
          <p:cNvPr id="4" name="Picture 11" descr="titel_kreisfläche"/>
          <p:cNvPicPr>
            <a:picLocks noChangeAspect="1" noChangeArrowheads="1"/>
          </p:cNvPicPr>
          <p:nvPr userDrawn="1"/>
        </p:nvPicPr>
        <p:blipFill>
          <a:blip r:embed="rId3" cstate="print"/>
          <a:srcRect/>
          <a:stretch>
            <a:fillRect/>
          </a:stretch>
        </p:blipFill>
        <p:spPr bwMode="auto">
          <a:xfrm>
            <a:off x="0" y="2273300"/>
            <a:ext cx="9145588" cy="3411538"/>
          </a:xfrm>
          <a:prstGeom prst="rect">
            <a:avLst/>
          </a:prstGeom>
          <a:noFill/>
          <a:ln w="9525">
            <a:noFill/>
            <a:miter lim="800000"/>
            <a:headEnd/>
            <a:tailEnd/>
          </a:ln>
        </p:spPr>
      </p:pic>
      <p:pic>
        <p:nvPicPr>
          <p:cNvPr id="5" name="Picture 13" descr="claim"/>
          <p:cNvPicPr>
            <a:picLocks noChangeAspect="1" noChangeArrowheads="1"/>
          </p:cNvPicPr>
          <p:nvPr userDrawn="1"/>
        </p:nvPicPr>
        <p:blipFill>
          <a:blip r:embed="rId4" cstate="print"/>
          <a:srcRect/>
          <a:stretch>
            <a:fillRect/>
          </a:stretch>
        </p:blipFill>
        <p:spPr bwMode="auto">
          <a:xfrm>
            <a:off x="5211763" y="3535363"/>
            <a:ext cx="2816225" cy="1981200"/>
          </a:xfrm>
          <a:prstGeom prst="rect">
            <a:avLst/>
          </a:prstGeom>
          <a:noFill/>
          <a:ln w="9525">
            <a:noFill/>
            <a:miter lim="800000"/>
            <a:headEnd/>
            <a:tailEnd/>
          </a:ln>
        </p:spPr>
      </p:pic>
      <p:sp>
        <p:nvSpPr>
          <p:cNvPr id="6" name="Datumsplatzhalter 5"/>
          <p:cNvSpPr>
            <a:spLocks noGrp="1"/>
          </p:cNvSpPr>
          <p:nvPr>
            <p:ph type="dt" sz="half" idx="10"/>
          </p:nvPr>
        </p:nvSpPr>
        <p:spPr/>
        <p:txBody>
          <a:bodyPr/>
          <a:lstStyle>
            <a:lvl1pPr>
              <a:defRPr/>
            </a:lvl1pPr>
          </a:lstStyle>
          <a:p>
            <a:pPr>
              <a:defRPr/>
            </a:pPr>
            <a:fld id="{DD70BAD7-8484-4822-AEDC-1CD05859A571}" type="datetime1">
              <a:rPr lang="de-DE"/>
              <a:pPr>
                <a:defRPr/>
              </a:pPr>
              <a:t>01.07.2018</a:t>
            </a:fld>
            <a:endParaRPr lang="de-DE" dirty="0"/>
          </a:p>
        </p:txBody>
      </p:sp>
      <p:sp>
        <p:nvSpPr>
          <p:cNvPr id="7" name="Fußzeilenplatzhalter 6"/>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8" name="Foliennummernplatzhalter 7"/>
          <p:cNvSpPr>
            <a:spLocks noGrp="1"/>
          </p:cNvSpPr>
          <p:nvPr>
            <p:ph type="sldNum" sz="quarter" idx="12"/>
          </p:nvPr>
        </p:nvSpPr>
        <p:spPr/>
        <p:txBody>
          <a:bodyPr/>
          <a:lstStyle>
            <a:lvl1pPr>
              <a:defRPr/>
            </a:lvl1pPr>
          </a:lstStyle>
          <a:p>
            <a:pPr>
              <a:defRPr/>
            </a:pPr>
            <a:fld id="{419686FC-CC95-47E5-A663-1EF084C132CF}" type="slidenum">
              <a:rPr lang="de-DE"/>
              <a:pPr>
                <a:defRPr/>
              </a:pPr>
              <a:t>‹#›</a:t>
            </a:fld>
            <a:endParaRPr lang="de-DE"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0338" y="395288"/>
            <a:ext cx="1947862" cy="5167312"/>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661988" y="395288"/>
            <a:ext cx="5695950" cy="51673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a:xfrm>
            <a:off x="468313" y="1524000"/>
            <a:ext cx="8351837"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umsplatzhalter 1"/>
          <p:cNvSpPr>
            <a:spLocks noGrp="1"/>
          </p:cNvSpPr>
          <p:nvPr>
            <p:ph type="dt" sz="half" idx="10"/>
          </p:nvPr>
        </p:nvSpPr>
        <p:spPr/>
        <p:txBody>
          <a:bodyPr/>
          <a:lstStyle>
            <a:lvl1pPr>
              <a:defRPr/>
            </a:lvl1pPr>
          </a:lstStyle>
          <a:p>
            <a:pPr>
              <a:defRPr/>
            </a:pPr>
            <a:fld id="{1736E8CA-6C78-491A-BA5E-FD2FB36D22E0}" type="datetime1">
              <a:rPr lang="de-DE"/>
              <a:pPr>
                <a:defRPr/>
              </a:pPr>
              <a:t>01.07.2018</a:t>
            </a:fld>
            <a:endParaRPr lang="de-DE" dirty="0"/>
          </a:p>
        </p:txBody>
      </p:sp>
      <p:sp>
        <p:nvSpPr>
          <p:cNvPr id="5"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6" name="Foliennummernplatzhalter 3"/>
          <p:cNvSpPr>
            <a:spLocks noGrp="1"/>
          </p:cNvSpPr>
          <p:nvPr>
            <p:ph type="sldNum" sz="quarter" idx="12"/>
          </p:nvPr>
        </p:nvSpPr>
        <p:spPr/>
        <p:txBody>
          <a:bodyPr/>
          <a:lstStyle>
            <a:lvl1pPr>
              <a:defRPr/>
            </a:lvl1pPr>
          </a:lstStyle>
          <a:p>
            <a:pPr>
              <a:defRPr/>
            </a:pPr>
            <a:fld id="{944B4367-9E0C-405E-84D6-0F55A4E33EA1}" type="slidenum">
              <a:rPr lang="de-DE"/>
              <a:pPr>
                <a:defRPr/>
              </a:pPr>
              <a:t>‹#›</a:t>
            </a:fld>
            <a:endParaRPr lang="de-D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de-D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685800" y="1524000"/>
            <a:ext cx="38100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4648200" y="1524000"/>
            <a:ext cx="38100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umsplatzhalter 1"/>
          <p:cNvSpPr>
            <a:spLocks noGrp="1"/>
          </p:cNvSpPr>
          <p:nvPr>
            <p:ph type="dt" sz="half" idx="10"/>
          </p:nvPr>
        </p:nvSpPr>
        <p:spPr/>
        <p:txBody>
          <a:bodyPr/>
          <a:lstStyle>
            <a:lvl1pPr>
              <a:defRPr/>
            </a:lvl1pPr>
          </a:lstStyle>
          <a:p>
            <a:pPr>
              <a:defRPr/>
            </a:pPr>
            <a:fld id="{F2A49FFF-6F21-4528-8D70-2417E8A59B13}" type="datetime1">
              <a:rPr lang="de-DE"/>
              <a:pPr>
                <a:defRPr/>
              </a:pPr>
              <a:t>01.07.2018</a:t>
            </a:fld>
            <a:endParaRPr lang="de-DE" dirty="0"/>
          </a:p>
        </p:txBody>
      </p:sp>
      <p:sp>
        <p:nvSpPr>
          <p:cNvPr id="6"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7" name="Foliennummernplatzhalter 3"/>
          <p:cNvSpPr>
            <a:spLocks noGrp="1"/>
          </p:cNvSpPr>
          <p:nvPr>
            <p:ph type="sldNum" sz="quarter" idx="12"/>
          </p:nvPr>
        </p:nvSpPr>
        <p:spPr/>
        <p:txBody>
          <a:bodyPr/>
          <a:lstStyle>
            <a:lvl1pPr>
              <a:defRPr/>
            </a:lvl1pPr>
          </a:lstStyle>
          <a:p>
            <a:pPr>
              <a:defRPr/>
            </a:pPr>
            <a:fld id="{83E4C658-28DF-4D35-8AEF-3036EB04E252}" type="slidenum">
              <a:rPr lang="de-DE"/>
              <a:pPr>
                <a:defRPr/>
              </a:pPr>
              <a:t>‹#›</a:t>
            </a:fld>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3568" y="404664"/>
            <a:ext cx="8003232" cy="1012974"/>
          </a:xfrm>
        </p:spPr>
        <p:txBody>
          <a:bodyPr/>
          <a:lstStyle>
            <a:lvl1pPr>
              <a:defRPr/>
            </a:lvl1pPr>
          </a:lstStyle>
          <a:p>
            <a:r>
              <a:rPr lang="en-US" dirty="0"/>
              <a:t>Click to edit Master title style</a:t>
            </a:r>
            <a:endParaRPr lang="de-DE" dirty="0"/>
          </a:p>
        </p:txBody>
      </p:sp>
      <p:sp>
        <p:nvSpPr>
          <p:cNvPr id="3" name="Text Placeholder 2"/>
          <p:cNvSpPr>
            <a:spLocks noGrp="1"/>
          </p:cNvSpPr>
          <p:nvPr>
            <p:ph type="body" idx="1"/>
          </p:nvPr>
        </p:nvSpPr>
        <p:spPr>
          <a:xfrm>
            <a:off x="683568" y="1535113"/>
            <a:ext cx="38884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3568" y="2174875"/>
            <a:ext cx="3888432"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4788024" y="1535113"/>
            <a:ext cx="389877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88024" y="2174875"/>
            <a:ext cx="3898776"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umsplatzhalter 1"/>
          <p:cNvSpPr>
            <a:spLocks noGrp="1"/>
          </p:cNvSpPr>
          <p:nvPr>
            <p:ph type="dt" sz="half" idx="10"/>
          </p:nvPr>
        </p:nvSpPr>
        <p:spPr/>
        <p:txBody>
          <a:bodyPr/>
          <a:lstStyle>
            <a:lvl1pPr>
              <a:defRPr/>
            </a:lvl1pPr>
          </a:lstStyle>
          <a:p>
            <a:pPr>
              <a:defRPr/>
            </a:pPr>
            <a:fld id="{D47811D0-CF56-4A7E-9090-36855C4A4A9F}" type="datetime1">
              <a:rPr lang="de-DE"/>
              <a:pPr>
                <a:defRPr/>
              </a:pPr>
              <a:t>01.07.2018</a:t>
            </a:fld>
            <a:endParaRPr lang="de-DE" dirty="0"/>
          </a:p>
        </p:txBody>
      </p:sp>
      <p:sp>
        <p:nvSpPr>
          <p:cNvPr id="8"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9" name="Foliennummernplatzhalter 3"/>
          <p:cNvSpPr>
            <a:spLocks noGrp="1"/>
          </p:cNvSpPr>
          <p:nvPr>
            <p:ph type="sldNum" sz="quarter" idx="12"/>
          </p:nvPr>
        </p:nvSpPr>
        <p:spPr/>
        <p:txBody>
          <a:bodyPr/>
          <a:lstStyle>
            <a:lvl1pPr>
              <a:defRPr/>
            </a:lvl1pPr>
          </a:lstStyle>
          <a:p>
            <a:pPr>
              <a:defRPr/>
            </a:pPr>
            <a:fld id="{61FD3226-4A3E-433E-BC5D-DCA094805961}" type="slidenum">
              <a:rPr lang="de-DE"/>
              <a:pPr>
                <a:defRPr/>
              </a:pPr>
              <a:t>‹#›</a:t>
            </a:fld>
            <a:endParaRPr lang="de-D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umsplatzhalter 1"/>
          <p:cNvSpPr>
            <a:spLocks noGrp="1"/>
          </p:cNvSpPr>
          <p:nvPr>
            <p:ph type="dt" sz="half" idx="10"/>
          </p:nvPr>
        </p:nvSpPr>
        <p:spPr/>
        <p:txBody>
          <a:bodyPr/>
          <a:lstStyle>
            <a:lvl1pPr>
              <a:defRPr/>
            </a:lvl1pPr>
          </a:lstStyle>
          <a:p>
            <a:pPr>
              <a:defRPr/>
            </a:pPr>
            <a:fld id="{90412E8A-5FCC-4AC0-AE29-601D5854A7AA}" type="datetime1">
              <a:rPr lang="de-DE"/>
              <a:pPr>
                <a:defRPr/>
              </a:pPr>
              <a:t>01.07.2018</a:t>
            </a:fld>
            <a:endParaRPr lang="de-DE" dirty="0"/>
          </a:p>
        </p:txBody>
      </p:sp>
      <p:sp>
        <p:nvSpPr>
          <p:cNvPr id="4"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5" name="Foliennummernplatzhalter 3"/>
          <p:cNvSpPr>
            <a:spLocks noGrp="1"/>
          </p:cNvSpPr>
          <p:nvPr>
            <p:ph type="sldNum" sz="quarter" idx="12"/>
          </p:nvPr>
        </p:nvSpPr>
        <p:spPr/>
        <p:txBody>
          <a:bodyPr/>
          <a:lstStyle>
            <a:lvl1pPr>
              <a:defRPr/>
            </a:lvl1pPr>
          </a:lstStyle>
          <a:p>
            <a:pPr>
              <a:defRPr/>
            </a:pPr>
            <a:fld id="{C622294D-EB4F-4E41-BDF0-43B5DA7600D1}" type="slidenum">
              <a:rPr lang="de-DE"/>
              <a:pPr>
                <a:defRPr/>
              </a:pPr>
              <a:t>‹#›</a:t>
            </a:fld>
            <a:endParaRPr lang="de-DE"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3568" y="1196752"/>
            <a:ext cx="2880320" cy="946026"/>
          </a:xfrm>
        </p:spPr>
        <p:txBody>
          <a:bodyPr anchor="b"/>
          <a:lstStyle>
            <a:lvl1pPr algn="l">
              <a:defRPr sz="2000" b="1"/>
            </a:lvl1pPr>
          </a:lstStyle>
          <a:p>
            <a:r>
              <a:rPr lang="en-US"/>
              <a:t>Click to edit Master title style</a:t>
            </a:r>
            <a:endParaRPr lang="de-DE"/>
          </a:p>
        </p:txBody>
      </p:sp>
      <p:sp>
        <p:nvSpPr>
          <p:cNvPr id="3" name="Content Placeholder 2"/>
          <p:cNvSpPr>
            <a:spLocks noGrp="1"/>
          </p:cNvSpPr>
          <p:nvPr>
            <p:ph idx="1"/>
          </p:nvPr>
        </p:nvSpPr>
        <p:spPr>
          <a:xfrm>
            <a:off x="3707904" y="1196752"/>
            <a:ext cx="4978896" cy="492941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4" name="Text Placeholder 3"/>
          <p:cNvSpPr>
            <a:spLocks noGrp="1"/>
          </p:cNvSpPr>
          <p:nvPr>
            <p:ph type="body" sz="half" idx="2"/>
          </p:nvPr>
        </p:nvSpPr>
        <p:spPr>
          <a:xfrm>
            <a:off x="683568" y="2132856"/>
            <a:ext cx="2880320" cy="399330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de-D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a:p>
        </p:txBody>
      </p:sp>
      <p:sp>
        <p:nvSpPr>
          <p:cNvPr id="4" name="Text Placeholder 3"/>
          <p:cNvSpPr>
            <a:spLocks noGrp="1"/>
          </p:cNvSpPr>
          <p:nvPr>
            <p:ph type="body" sz="half" idx="2"/>
          </p:nvPr>
        </p:nvSpPr>
        <p:spPr>
          <a:xfrm>
            <a:off x="1792288" y="5367338"/>
            <a:ext cx="5486400" cy="50993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000"/>
            <a:lum/>
          </a:blip>
          <a:srcRect/>
          <a:stretch>
            <a:fillRect l="-17000" r="-17000"/>
          </a:stretch>
        </a:blipFill>
        <a:effectLst/>
      </p:bgPr>
    </p:bg>
    <p:spTree>
      <p:nvGrpSpPr>
        <p:cNvPr id="1" name=""/>
        <p:cNvGrpSpPr/>
        <p:nvPr/>
      </p:nvGrpSpPr>
      <p:grpSpPr>
        <a:xfrm>
          <a:off x="0" y="0"/>
          <a:ext cx="0" cy="0"/>
          <a:chOff x="0" y="0"/>
          <a:chExt cx="0" cy="0"/>
        </a:xfrm>
      </p:grpSpPr>
      <p:pic>
        <p:nvPicPr>
          <p:cNvPr id="3074" name="Picture 14" descr="folie_fußzeile"/>
          <p:cNvPicPr>
            <a:picLocks noChangeAspect="1" noChangeArrowheads="1"/>
          </p:cNvPicPr>
          <p:nvPr userDrawn="1"/>
        </p:nvPicPr>
        <p:blipFill>
          <a:blip r:embed="rId14" cstate="print"/>
          <a:srcRect/>
          <a:stretch>
            <a:fillRect/>
          </a:stretch>
        </p:blipFill>
        <p:spPr bwMode="auto">
          <a:xfrm>
            <a:off x="0" y="5899150"/>
            <a:ext cx="9145588" cy="958850"/>
          </a:xfrm>
          <a:prstGeom prst="rect">
            <a:avLst/>
          </a:prstGeom>
          <a:noFill/>
          <a:ln w="9525">
            <a:noFill/>
            <a:miter lim="800000"/>
            <a:headEnd/>
            <a:tailEnd/>
          </a:ln>
        </p:spPr>
      </p:pic>
      <p:sp>
        <p:nvSpPr>
          <p:cNvPr id="3075" name="Rectangle 2"/>
          <p:cNvSpPr>
            <a:spLocks noGrp="1" noChangeArrowheads="1"/>
          </p:cNvSpPr>
          <p:nvPr>
            <p:ph type="title"/>
          </p:nvPr>
        </p:nvSpPr>
        <p:spPr bwMode="auto">
          <a:xfrm>
            <a:off x="471488" y="3952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de-DE"/>
              <a:t>Mastertitelformat bearbeiten</a:t>
            </a:r>
          </a:p>
        </p:txBody>
      </p:sp>
      <p:sp>
        <p:nvSpPr>
          <p:cNvPr id="3076" name="Rectangle 3"/>
          <p:cNvSpPr>
            <a:spLocks noGrp="1" noChangeArrowheads="1"/>
          </p:cNvSpPr>
          <p:nvPr>
            <p:ph type="body" idx="1"/>
          </p:nvPr>
        </p:nvSpPr>
        <p:spPr bwMode="auto">
          <a:xfrm>
            <a:off x="468313" y="1524000"/>
            <a:ext cx="8351837" cy="403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pic>
        <p:nvPicPr>
          <p:cNvPr id="3077" name="Picture 8" descr="hfu_logo_rgb_lay"/>
          <p:cNvPicPr>
            <a:picLocks noChangeAspect="1" noChangeArrowheads="1"/>
          </p:cNvPicPr>
          <p:nvPr userDrawn="1"/>
        </p:nvPicPr>
        <p:blipFill>
          <a:blip r:embed="rId15" cstate="print"/>
          <a:srcRect/>
          <a:stretch>
            <a:fillRect/>
          </a:stretch>
        </p:blipFill>
        <p:spPr bwMode="auto">
          <a:xfrm>
            <a:off x="7112000" y="328613"/>
            <a:ext cx="1749425" cy="666750"/>
          </a:xfrm>
          <a:prstGeom prst="rect">
            <a:avLst/>
          </a:prstGeom>
          <a:noFill/>
          <a:ln w="9525">
            <a:noFill/>
            <a:miter lim="800000"/>
            <a:headEnd/>
            <a:tailEnd/>
          </a:ln>
        </p:spPr>
      </p:pic>
      <p:sp>
        <p:nvSpPr>
          <p:cNvPr id="2" name="Datumsplatzhalter 1"/>
          <p:cNvSpPr>
            <a:spLocks noGrp="1"/>
          </p:cNvSpPr>
          <p:nvPr>
            <p:ph type="dt" sz="half" idx="2"/>
          </p:nvPr>
        </p:nvSpPr>
        <p:spPr>
          <a:xfrm>
            <a:off x="7667625" y="6378575"/>
            <a:ext cx="865188" cy="365125"/>
          </a:xfrm>
          <a:prstGeom prst="rect">
            <a:avLst/>
          </a:prstGeom>
        </p:spPr>
        <p:txBody>
          <a:bodyPr vert="horz" lIns="91440" tIns="45720" rIns="91440" bIns="45720" rtlCol="0" anchor="ctr"/>
          <a:lstStyle>
            <a:lvl1pPr algn="r">
              <a:defRPr sz="1200" u="none">
                <a:solidFill>
                  <a:schemeClr val="tx1">
                    <a:tint val="75000"/>
                  </a:schemeClr>
                </a:solidFill>
                <a:latin typeface="Arial Narrow" pitchFamily="-112" charset="0"/>
                <a:ea typeface="ＭＳ Ｐゴシック" pitchFamily="-112" charset="-128"/>
              </a:defRPr>
            </a:lvl1pPr>
          </a:lstStyle>
          <a:p>
            <a:pPr>
              <a:defRPr/>
            </a:pPr>
            <a:fld id="{5440B451-CE4D-4659-8D59-2CBD6BDCB37E}" type="datetime1">
              <a:rPr lang="de-DE"/>
              <a:pPr>
                <a:defRPr/>
              </a:pPr>
              <a:t>01.07.2018</a:t>
            </a:fld>
            <a:endParaRPr lang="de-DE" dirty="0"/>
          </a:p>
        </p:txBody>
      </p:sp>
      <p:sp>
        <p:nvSpPr>
          <p:cNvPr id="3" name="Fußzeilenplatzhalter 2"/>
          <p:cNvSpPr>
            <a:spLocks noGrp="1"/>
          </p:cNvSpPr>
          <p:nvPr>
            <p:ph type="ftr" sz="quarter" idx="3"/>
          </p:nvPr>
        </p:nvSpPr>
        <p:spPr>
          <a:xfrm>
            <a:off x="539750" y="6365875"/>
            <a:ext cx="2016125" cy="365125"/>
          </a:xfrm>
          <a:prstGeom prst="rect">
            <a:avLst/>
          </a:prstGeom>
        </p:spPr>
        <p:txBody>
          <a:bodyPr vert="horz" lIns="91440" tIns="45720" rIns="91440" bIns="45720" rtlCol="0" anchor="ctr"/>
          <a:lstStyle>
            <a:lvl1pPr algn="l">
              <a:defRPr sz="1200" u="none">
                <a:solidFill>
                  <a:schemeClr val="tx1">
                    <a:tint val="75000"/>
                  </a:schemeClr>
                </a:solidFill>
                <a:latin typeface="Arial Narrow" pitchFamily="-112" charset="0"/>
                <a:ea typeface="ＭＳ Ｐゴシック" pitchFamily="-112" charset="-128"/>
              </a:defRPr>
            </a:lvl1pPr>
          </a:lstStyle>
          <a:p>
            <a:pPr>
              <a:defRPr/>
            </a:pPr>
            <a:r>
              <a:rPr lang="de-DE"/>
              <a:t>Hochschule Furtwangen, Marketing &amp; Öffentlichkeitsarbeit</a:t>
            </a:r>
          </a:p>
        </p:txBody>
      </p:sp>
      <p:sp>
        <p:nvSpPr>
          <p:cNvPr id="4" name="Foliennummernplatzhalter 3"/>
          <p:cNvSpPr>
            <a:spLocks noGrp="1"/>
          </p:cNvSpPr>
          <p:nvPr>
            <p:ph type="sldNum" sz="quarter" idx="4"/>
          </p:nvPr>
        </p:nvSpPr>
        <p:spPr>
          <a:xfrm>
            <a:off x="539750" y="5900738"/>
            <a:ext cx="431800" cy="365125"/>
          </a:xfrm>
          <a:prstGeom prst="rect">
            <a:avLst/>
          </a:prstGeom>
        </p:spPr>
        <p:txBody>
          <a:bodyPr vert="horz" lIns="91440" tIns="45720" rIns="91440" bIns="45720" rtlCol="0" anchor="ctr"/>
          <a:lstStyle>
            <a:lvl1pPr algn="l">
              <a:defRPr sz="1200" u="none">
                <a:solidFill>
                  <a:schemeClr val="bg1"/>
                </a:solidFill>
                <a:latin typeface="Arial Narrow" pitchFamily="-112" charset="0"/>
                <a:ea typeface="ＭＳ Ｐゴシック" pitchFamily="-112" charset="-128"/>
              </a:defRPr>
            </a:lvl1pPr>
          </a:lstStyle>
          <a:p>
            <a:pPr>
              <a:defRPr/>
            </a:pPr>
            <a:fld id="{F97CCF00-03A4-45B4-B972-C288F41F9BB0}" type="slidenum">
              <a:rPr lang="de-DE"/>
              <a:pPr>
                <a:defRPr/>
              </a:pPr>
              <a:t>‹#›</a:t>
            </a:fld>
            <a:endParaRPr lang="de-DE" dirty="0"/>
          </a:p>
        </p:txBody>
      </p:sp>
    </p:spTree>
  </p:cSld>
  <p:clrMap bg1="lt1" tx1="dk1" bg2="lt2" tx2="dk2" accent1="accent1" accent2="accent2" accent3="accent3" accent4="accent4" accent5="accent5" accent6="accent6" hlink="hlink" folHlink="folHlink"/>
  <p:sldLayoutIdLst>
    <p:sldLayoutId id="2147483945" r:id="rId1"/>
    <p:sldLayoutId id="2147483941" r:id="rId2"/>
    <p:sldLayoutId id="2147483946" r:id="rId3"/>
    <p:sldLayoutId id="2147483942" r:id="rId4"/>
    <p:sldLayoutId id="2147483943" r:id="rId5"/>
    <p:sldLayoutId id="2147483944" r:id="rId6"/>
    <p:sldLayoutId id="2147483947" r:id="rId7"/>
    <p:sldLayoutId id="2147483948" r:id="rId8"/>
    <p:sldLayoutId id="2147483949" r:id="rId9"/>
    <p:sldLayoutId id="2147483950" r:id="rId10"/>
    <p:sldLayoutId id="2147483951" r:id="rId11"/>
  </p:sldLayoutIdLst>
  <p:hf hdr="0"/>
  <p:txStyles>
    <p:title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p:titleStyle>
    <p:body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3.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1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g"/><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50.emf"/></Relationships>
</file>

<file path=ppt/slides/_rels/slide24.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57.PNG"/><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64.emf"/><Relationship Id="rId3" Type="http://schemas.openxmlformats.org/officeDocument/2006/relationships/image" Target="../media/image59.emf"/><Relationship Id="rId7" Type="http://schemas.openxmlformats.org/officeDocument/2006/relationships/image" Target="../media/image63.e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60.emf"/><Relationship Id="rId9" Type="http://schemas.openxmlformats.org/officeDocument/2006/relationships/image" Target="../media/image65.emf"/></Relationships>
</file>

<file path=ppt/slides/_rels/slide29.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72.emf"/><Relationship Id="rId3" Type="http://schemas.openxmlformats.org/officeDocument/2006/relationships/image" Target="../media/image67.emf"/><Relationship Id="rId7" Type="http://schemas.openxmlformats.org/officeDocument/2006/relationships/image" Target="../media/image71.em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0.emf"/><Relationship Id="rId11" Type="http://schemas.openxmlformats.org/officeDocument/2006/relationships/image" Target="../media/image75.emf"/><Relationship Id="rId5" Type="http://schemas.openxmlformats.org/officeDocument/2006/relationships/image" Target="../media/image69.emf"/><Relationship Id="rId10" Type="http://schemas.openxmlformats.org/officeDocument/2006/relationships/image" Target="../media/image74.emf"/><Relationship Id="rId4" Type="http://schemas.openxmlformats.org/officeDocument/2006/relationships/image" Target="../media/image68.emf"/><Relationship Id="rId9" Type="http://schemas.openxmlformats.org/officeDocument/2006/relationships/image" Target="../media/image73.emf"/></Relationships>
</file>

<file path=ppt/slides/_rels/slide32.xml.rels><?xml version="1.0" encoding="UTF-8" standalone="yes"?>
<Relationships xmlns="http://schemas.openxmlformats.org/package/2006/relationships"><Relationship Id="rId8" Type="http://schemas.openxmlformats.org/officeDocument/2006/relationships/image" Target="../media/image81.emf"/><Relationship Id="rId3" Type="http://schemas.openxmlformats.org/officeDocument/2006/relationships/image" Target="../media/image76.emf"/><Relationship Id="rId7" Type="http://schemas.openxmlformats.org/officeDocument/2006/relationships/image" Target="../media/image80.em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9.emf"/><Relationship Id="rId5" Type="http://schemas.openxmlformats.org/officeDocument/2006/relationships/image" Target="../media/image78.emf"/><Relationship Id="rId4" Type="http://schemas.openxmlformats.org/officeDocument/2006/relationships/image" Target="../media/image77.emf"/><Relationship Id="rId9" Type="http://schemas.openxmlformats.org/officeDocument/2006/relationships/image" Target="../media/image82.emf"/></Relationships>
</file>

<file path=ppt/slides/_rels/slide33.xml.rels><?xml version="1.0" encoding="UTF-8" standalone="yes"?>
<Relationships xmlns="http://schemas.openxmlformats.org/package/2006/relationships"><Relationship Id="rId8" Type="http://schemas.openxmlformats.org/officeDocument/2006/relationships/image" Target="../media/image88.emf"/><Relationship Id="rId3" Type="http://schemas.openxmlformats.org/officeDocument/2006/relationships/image" Target="../media/image83.emf"/><Relationship Id="rId7" Type="http://schemas.openxmlformats.org/officeDocument/2006/relationships/image" Target="../media/image87.emf"/><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86.emf"/><Relationship Id="rId5" Type="http://schemas.openxmlformats.org/officeDocument/2006/relationships/image" Target="../media/image85.emf"/><Relationship Id="rId4" Type="http://schemas.openxmlformats.org/officeDocument/2006/relationships/image" Target="../media/image84.emf"/></Relationships>
</file>

<file path=ppt/slides/_rels/slide34.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91.emf"/></Relationships>
</file>

<file path=ppt/slides/_rels/slide36.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93.emf"/></Relationships>
</file>

<file path=ppt/slides/_rels/slide37.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95.emf"/></Relationships>
</file>

<file path=ppt/slides/_rels/slide38.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97.emf"/></Relationships>
</file>

<file path=ppt/slides/_rels/slide39.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99.emf"/></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02.emf"/></Relationships>
</file>

<file path=ppt/slides/_rels/slide42.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08.emf"/><Relationship Id="rId5" Type="http://schemas.openxmlformats.org/officeDocument/2006/relationships/image" Target="../media/image107.emf"/><Relationship Id="rId4" Type="http://schemas.openxmlformats.org/officeDocument/2006/relationships/image" Target="../media/image106.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l="-17000" r="-17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E52098-90C6-4843-9B05-BC33552B9DB5}"/>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5" name="Footer Placeholder 4">
            <a:extLst>
              <a:ext uri="{FF2B5EF4-FFF2-40B4-BE49-F238E27FC236}">
                <a16:creationId xmlns:a16="http://schemas.microsoft.com/office/drawing/2014/main" id="{87E639A7-9DB5-4511-9D89-90E23CF2F6E8}"/>
              </a:ext>
            </a:extLst>
          </p:cNvPr>
          <p:cNvSpPr>
            <a:spLocks noGrp="1"/>
          </p:cNvSpPr>
          <p:nvPr>
            <p:ph type="ftr" sz="quarter" idx="11"/>
          </p:nvPr>
        </p:nvSpPr>
        <p:spPr/>
        <p:txBody>
          <a:bodyPr/>
          <a:lstStyle/>
          <a:p>
            <a:pPr>
              <a:defRPr/>
            </a:pPr>
            <a:r>
              <a:rPr lang="de-DE" dirty="0"/>
              <a:t>Hochschule Furtwangen</a:t>
            </a:r>
          </a:p>
        </p:txBody>
      </p:sp>
      <p:sp>
        <p:nvSpPr>
          <p:cNvPr id="6" name="Slide Number Placeholder 5">
            <a:extLst>
              <a:ext uri="{FF2B5EF4-FFF2-40B4-BE49-F238E27FC236}">
                <a16:creationId xmlns:a16="http://schemas.microsoft.com/office/drawing/2014/main" id="{90AB4697-E732-429C-8995-AC7676FE6B4B}"/>
              </a:ext>
            </a:extLst>
          </p:cNvPr>
          <p:cNvSpPr>
            <a:spLocks noGrp="1"/>
          </p:cNvSpPr>
          <p:nvPr>
            <p:ph type="sldNum" sz="quarter" idx="12"/>
          </p:nvPr>
        </p:nvSpPr>
        <p:spPr/>
        <p:txBody>
          <a:bodyPr/>
          <a:lstStyle/>
          <a:p>
            <a:pPr>
              <a:defRPr/>
            </a:pPr>
            <a:fld id="{944B4367-9E0C-405E-84D6-0F55A4E33EA1}" type="slidenum">
              <a:rPr lang="de-DE" smtClean="0"/>
              <a:pPr>
                <a:defRPr/>
              </a:pPr>
              <a:t>1</a:t>
            </a:fld>
            <a:endParaRPr lang="de-DE" dirty="0"/>
          </a:p>
        </p:txBody>
      </p:sp>
      <p:sp>
        <p:nvSpPr>
          <p:cNvPr id="7" name="Title 1">
            <a:extLst>
              <a:ext uri="{FF2B5EF4-FFF2-40B4-BE49-F238E27FC236}">
                <a16:creationId xmlns:a16="http://schemas.microsoft.com/office/drawing/2014/main" id="{745886D7-CA56-4AAB-A024-DD9920767B3C}"/>
              </a:ext>
            </a:extLst>
          </p:cNvPr>
          <p:cNvSpPr txBox="1">
            <a:spLocks/>
          </p:cNvSpPr>
          <p:nvPr/>
        </p:nvSpPr>
        <p:spPr bwMode="auto">
          <a:xfrm>
            <a:off x="683667" y="1628800"/>
            <a:ext cx="7776666" cy="1656184"/>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vert="horz" wrap="square" lIns="0" tIns="0" rIns="0" bIns="0" numCol="1" anchor="ctr" anchorCtr="0" compatLnSpc="1">
            <a:prstTxWarp prst="textNoShape">
              <a:avLst/>
            </a:prstTxWarp>
            <a:noAutofit/>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gn="ctr">
              <a:lnSpc>
                <a:spcPct val="100000"/>
              </a:lnSpc>
            </a:pPr>
            <a:r>
              <a:rPr lang="de-DE" sz="3600" b="1" u="none" kern="0" dirty="0">
                <a:latin typeface="Calibri" panose="020F0502020204030204" pitchFamily="34" charset="0"/>
                <a:cs typeface="Calibri" panose="020F0502020204030204" pitchFamily="34" charset="0"/>
              </a:rPr>
              <a:t>Szenenrekonstruktion und Kamerakalibrierung aus heterogenen stereoskopischen Bildquellen</a:t>
            </a:r>
          </a:p>
        </p:txBody>
      </p:sp>
      <p:sp>
        <p:nvSpPr>
          <p:cNvPr id="8" name="Subtitle 2">
            <a:extLst>
              <a:ext uri="{FF2B5EF4-FFF2-40B4-BE49-F238E27FC236}">
                <a16:creationId xmlns:a16="http://schemas.microsoft.com/office/drawing/2014/main" id="{7F802983-9786-438F-9308-2E47B43FEC6E}"/>
              </a:ext>
            </a:extLst>
          </p:cNvPr>
          <p:cNvSpPr txBox="1">
            <a:spLocks/>
          </p:cNvSpPr>
          <p:nvPr/>
        </p:nvSpPr>
        <p:spPr bwMode="auto">
          <a:xfrm>
            <a:off x="611187" y="5537994"/>
            <a:ext cx="7705229" cy="362744"/>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pPr>
            <a:r>
              <a:rPr lang="de-DE" u="none" kern="0" dirty="0"/>
              <a:t>Disposition der Masterarbeit 	Anja Kretschmer MIM	Mtr Nr: 		04.07.2018</a:t>
            </a:r>
          </a:p>
        </p:txBody>
      </p:sp>
    </p:spTree>
    <p:extLst>
      <p:ext uri="{BB962C8B-B14F-4D97-AF65-F5344CB8AC3E}">
        <p14:creationId xmlns:p14="http://schemas.microsoft.com/office/powerpoint/2010/main" val="4110793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EB6C2BAA-E6E8-48B7-86AD-F9C7A872F822}"/>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2.Synthetische Rekonstruktion</a:t>
            </a:r>
          </a:p>
        </p:txBody>
      </p:sp>
      <p:sp>
        <p:nvSpPr>
          <p:cNvPr id="15" name="Footer Placeholder 4">
            <a:extLst>
              <a:ext uri="{FF2B5EF4-FFF2-40B4-BE49-F238E27FC236}">
                <a16:creationId xmlns:a16="http://schemas.microsoft.com/office/drawing/2014/main" id="{71D413E6-6E96-484A-A15C-CA2D515280EC}"/>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EEF42EC5-BE52-476F-BEF6-8FDA84E56E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7226" y="3582371"/>
            <a:ext cx="3230488" cy="2600355"/>
          </a:xfrm>
          <a:prstGeom prst="rect">
            <a:avLst/>
          </a:prstGeom>
        </p:spPr>
      </p:pic>
      <p:pic>
        <p:nvPicPr>
          <p:cNvPr id="5" name="Picture 4">
            <a:extLst>
              <a:ext uri="{FF2B5EF4-FFF2-40B4-BE49-F238E27FC236}">
                <a16:creationId xmlns:a16="http://schemas.microsoft.com/office/drawing/2014/main" id="{565D84B8-7E6F-4EB2-8379-C00FD575FB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9119" y="3586544"/>
            <a:ext cx="3785606" cy="2596182"/>
          </a:xfrm>
          <a:prstGeom prst="rect">
            <a:avLst/>
          </a:prstGeom>
        </p:spPr>
      </p:pic>
      <p:pic>
        <p:nvPicPr>
          <p:cNvPr id="7" name="Picture 6">
            <a:extLst>
              <a:ext uri="{FF2B5EF4-FFF2-40B4-BE49-F238E27FC236}">
                <a16:creationId xmlns:a16="http://schemas.microsoft.com/office/drawing/2014/main" id="{98928618-17B2-4871-B7EC-F9A579AE18F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7226" y="1163588"/>
            <a:ext cx="4206862" cy="2442200"/>
          </a:xfrm>
          <a:prstGeom prst="rect">
            <a:avLst/>
          </a:prstGeom>
        </p:spPr>
      </p:pic>
      <p:pic>
        <p:nvPicPr>
          <p:cNvPr id="23" name="Picture 22">
            <a:extLst>
              <a:ext uri="{FF2B5EF4-FFF2-40B4-BE49-F238E27FC236}">
                <a16:creationId xmlns:a16="http://schemas.microsoft.com/office/drawing/2014/main" id="{49749415-5332-4400-9B6C-161CE1A401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7178" y="1163588"/>
            <a:ext cx="2797547" cy="2632475"/>
          </a:xfrm>
          <a:prstGeom prst="rect">
            <a:avLst/>
          </a:prstGeom>
        </p:spPr>
      </p:pic>
      <p:pic>
        <p:nvPicPr>
          <p:cNvPr id="16" name="Picture 15">
            <a:extLst>
              <a:ext uri="{FF2B5EF4-FFF2-40B4-BE49-F238E27FC236}">
                <a16:creationId xmlns:a16="http://schemas.microsoft.com/office/drawing/2014/main" id="{83F7FB71-78C1-4060-8F2B-8EE509C124A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265" y="1416375"/>
            <a:ext cx="8945469" cy="4394623"/>
          </a:xfrm>
          <a:prstGeom prst="rect">
            <a:avLst/>
          </a:prstGeom>
        </p:spPr>
      </p:pic>
    </p:spTree>
    <p:extLst>
      <p:ext uri="{BB962C8B-B14F-4D97-AF65-F5344CB8AC3E}">
        <p14:creationId xmlns:p14="http://schemas.microsoft.com/office/powerpoint/2010/main" val="424363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3"/>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2999BB9D-4795-4987-BD94-D7E18A51ED47}"/>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3.Reale Rekonstruktion</a:t>
            </a:r>
          </a:p>
        </p:txBody>
      </p:sp>
      <p:pic>
        <p:nvPicPr>
          <p:cNvPr id="11" name="Picture 10">
            <a:extLst>
              <a:ext uri="{FF2B5EF4-FFF2-40B4-BE49-F238E27FC236}">
                <a16:creationId xmlns:a16="http://schemas.microsoft.com/office/drawing/2014/main" id="{EA7BEA84-630A-420E-B9A5-55CC3B7AB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96094"/>
            <a:ext cx="4572000" cy="3048001"/>
          </a:xfrm>
          <a:prstGeom prst="rect">
            <a:avLst/>
          </a:prstGeom>
        </p:spPr>
      </p:pic>
      <p:pic>
        <p:nvPicPr>
          <p:cNvPr id="12" name="Picture 11">
            <a:extLst>
              <a:ext uri="{FF2B5EF4-FFF2-40B4-BE49-F238E27FC236}">
                <a16:creationId xmlns:a16="http://schemas.microsoft.com/office/drawing/2014/main" id="{42995452-4D76-41C0-AEAA-E10C148BBE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913905"/>
            <a:ext cx="4572000" cy="3030190"/>
          </a:xfrm>
          <a:prstGeom prst="rect">
            <a:avLst/>
          </a:prstGeom>
        </p:spPr>
      </p:pic>
      <p:sp>
        <p:nvSpPr>
          <p:cNvPr id="9" name="Footer Placeholder 4">
            <a:extLst>
              <a:ext uri="{FF2B5EF4-FFF2-40B4-BE49-F238E27FC236}">
                <a16:creationId xmlns:a16="http://schemas.microsoft.com/office/drawing/2014/main" id="{B4884C8D-AA24-493D-A16A-ADF4C6C622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4" name="Picture 13">
            <a:extLst>
              <a:ext uri="{FF2B5EF4-FFF2-40B4-BE49-F238E27FC236}">
                <a16:creationId xmlns:a16="http://schemas.microsoft.com/office/drawing/2014/main" id="{B1B6F94E-FB2E-49CB-BEF6-851B4FB32E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786" y="1168748"/>
            <a:ext cx="8412427" cy="4731990"/>
          </a:xfrm>
          <a:prstGeom prst="rect">
            <a:avLst/>
          </a:prstGeom>
        </p:spPr>
      </p:pic>
    </p:spTree>
    <p:extLst>
      <p:ext uri="{BB962C8B-B14F-4D97-AF65-F5344CB8AC3E}">
        <p14:creationId xmlns:p14="http://schemas.microsoft.com/office/powerpoint/2010/main" val="232548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71BA193-D706-4E73-B3C3-EE763F1D776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0389" b="22377"/>
          <a:stretch/>
        </p:blipFill>
        <p:spPr>
          <a:xfrm>
            <a:off x="1574847" y="4233292"/>
            <a:ext cx="5994305" cy="1667446"/>
          </a:xfrm>
          <a:prstGeom prst="rect">
            <a:avLst/>
          </a:prstGeom>
        </p:spPr>
      </p:pic>
      <p:sp>
        <p:nvSpPr>
          <p:cNvPr id="15367" name="Foliennummernplatzhalter 3"/>
          <p:cNvSpPr>
            <a:spLocks noGrp="1"/>
          </p:cNvSpPr>
          <p:nvPr>
            <p:ph type="sldNum" sz="quarter" idx="12"/>
          </p:nvPr>
        </p:nvSpPr>
        <p:spPr/>
        <p:txBody>
          <a:bodyPr/>
          <a:lstStyle/>
          <a:p>
            <a:fld id="{00A3E6BF-A18C-4ADA-B4DF-837CA5AC6C3B}" type="slidenum">
              <a:rPr lang="de-DE" smtClean="0"/>
              <a:pPr/>
              <a:t>12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2999BB9D-4795-4987-BD94-D7E18A51ED47}"/>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3.Reale Rekonstruktion</a:t>
            </a:r>
          </a:p>
        </p:txBody>
      </p:sp>
      <p:pic>
        <p:nvPicPr>
          <p:cNvPr id="11" name="Picture 10">
            <a:extLst>
              <a:ext uri="{FF2B5EF4-FFF2-40B4-BE49-F238E27FC236}">
                <a16:creationId xmlns:a16="http://schemas.microsoft.com/office/drawing/2014/main" id="{EA7BEA84-630A-420E-B9A5-55CC3B7AB7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85292"/>
            <a:ext cx="4572000" cy="3048001"/>
          </a:xfrm>
          <a:prstGeom prst="rect">
            <a:avLst/>
          </a:prstGeom>
        </p:spPr>
      </p:pic>
      <p:pic>
        <p:nvPicPr>
          <p:cNvPr id="12" name="Picture 11">
            <a:extLst>
              <a:ext uri="{FF2B5EF4-FFF2-40B4-BE49-F238E27FC236}">
                <a16:creationId xmlns:a16="http://schemas.microsoft.com/office/drawing/2014/main" id="{42995452-4D76-41C0-AEAA-E10C148BBE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1203103"/>
            <a:ext cx="4572000" cy="3030190"/>
          </a:xfrm>
          <a:prstGeom prst="rect">
            <a:avLst/>
          </a:prstGeom>
        </p:spPr>
      </p:pic>
      <p:sp>
        <p:nvSpPr>
          <p:cNvPr id="9" name="Footer Placeholder 4">
            <a:extLst>
              <a:ext uri="{FF2B5EF4-FFF2-40B4-BE49-F238E27FC236}">
                <a16:creationId xmlns:a16="http://schemas.microsoft.com/office/drawing/2014/main" id="{B4884C8D-AA24-493D-A16A-ADF4C6C622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4EF65408-3961-455A-97DE-45FF726737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67238" y="2403912"/>
            <a:ext cx="2609524" cy="628571"/>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6E289F97-B819-466C-B42A-0A0E38D20165}"/>
              </a:ext>
            </a:extLst>
          </p:cNvPr>
          <p:cNvPicPr>
            <a:picLocks noChangeAspect="1"/>
          </p:cNvPicPr>
          <p:nvPr/>
        </p:nvPicPr>
        <p:blipFill>
          <a:blip r:embed="rId7"/>
          <a:stretch>
            <a:fillRect/>
          </a:stretch>
        </p:blipFill>
        <p:spPr>
          <a:xfrm>
            <a:off x="755650" y="1812429"/>
            <a:ext cx="7427156" cy="1872208"/>
          </a:xfrm>
          <a:prstGeom prst="rect">
            <a:avLst/>
          </a:prstGeom>
        </p:spPr>
      </p:pic>
    </p:spTree>
    <p:extLst>
      <p:ext uri="{BB962C8B-B14F-4D97-AF65-F5344CB8AC3E}">
        <p14:creationId xmlns:p14="http://schemas.microsoft.com/office/powerpoint/2010/main" val="4101462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8A62CF41-85F9-42B5-A1FC-67F4DCEF109F}"/>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3.Reale Rekonstruktion</a:t>
            </a:r>
          </a:p>
        </p:txBody>
      </p:sp>
      <p:sp>
        <p:nvSpPr>
          <p:cNvPr id="13" name="Footer Placeholder 4">
            <a:extLst>
              <a:ext uri="{FF2B5EF4-FFF2-40B4-BE49-F238E27FC236}">
                <a16:creationId xmlns:a16="http://schemas.microsoft.com/office/drawing/2014/main" id="{C80009B9-91F4-4155-895E-B525B64103AB}"/>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5DBA7F41-35A2-4762-A13D-6BF0731A2A32}"/>
              </a:ext>
            </a:extLst>
          </p:cNvPr>
          <p:cNvPicPr>
            <a:picLocks noChangeAspect="1"/>
          </p:cNvPicPr>
          <p:nvPr/>
        </p:nvPicPr>
        <p:blipFill>
          <a:blip r:embed="rId3"/>
          <a:stretch>
            <a:fillRect/>
          </a:stretch>
        </p:blipFill>
        <p:spPr>
          <a:xfrm>
            <a:off x="1188174" y="1672493"/>
            <a:ext cx="6856973" cy="3557813"/>
          </a:xfrm>
          <a:prstGeom prst="rect">
            <a:avLst/>
          </a:prstGeom>
        </p:spPr>
      </p:pic>
      <p:sp>
        <p:nvSpPr>
          <p:cNvPr id="2" name="TextBox 1">
            <a:extLst>
              <a:ext uri="{FF2B5EF4-FFF2-40B4-BE49-F238E27FC236}">
                <a16:creationId xmlns:a16="http://schemas.microsoft.com/office/drawing/2014/main" id="{9EF5E449-65FC-4DC2-888D-52AC25E4A46D}"/>
              </a:ext>
            </a:extLst>
          </p:cNvPr>
          <p:cNvSpPr txBox="1"/>
          <p:nvPr/>
        </p:nvSpPr>
        <p:spPr>
          <a:xfrm>
            <a:off x="1098853" y="5230306"/>
            <a:ext cx="3300903"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Epipolarlinien einer nicht singulären Fundamentalmatrix</a:t>
            </a:r>
            <a:r>
              <a:rPr lang="de-DE" sz="1800" u="none" baseline="30000" dirty="0">
                <a:solidFill>
                  <a:schemeClr val="tx1"/>
                </a:solidFill>
                <a:latin typeface="Calibri" panose="020F0502020204030204" pitchFamily="34" charset="0"/>
                <a:cs typeface="Calibri" panose="020F0502020204030204" pitchFamily="34" charset="0"/>
              </a:rPr>
              <a:t>5</a:t>
            </a:r>
          </a:p>
        </p:txBody>
      </p:sp>
      <p:sp>
        <p:nvSpPr>
          <p:cNvPr id="9" name="TextBox 8">
            <a:extLst>
              <a:ext uri="{FF2B5EF4-FFF2-40B4-BE49-F238E27FC236}">
                <a16:creationId xmlns:a16="http://schemas.microsoft.com/office/drawing/2014/main" id="{AF80A53F-C8E5-4F65-A142-4D4366AAD434}"/>
              </a:ext>
            </a:extLst>
          </p:cNvPr>
          <p:cNvSpPr txBox="1"/>
          <p:nvPr/>
        </p:nvSpPr>
        <p:spPr>
          <a:xfrm>
            <a:off x="4633428" y="5235513"/>
            <a:ext cx="3300903"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Epipolarlinien einer singulären Fundamentalmatrix</a:t>
            </a:r>
            <a:r>
              <a:rPr lang="de-DE" sz="1800" u="none" baseline="30000" dirty="0">
                <a:solidFill>
                  <a:schemeClr val="tx1"/>
                </a:solidFill>
                <a:latin typeface="Calibri" panose="020F0502020204030204" pitchFamily="34" charset="0"/>
                <a:cs typeface="Calibri" panose="020F0502020204030204" pitchFamily="34" charset="0"/>
              </a:rPr>
              <a:t>5</a:t>
            </a:r>
          </a:p>
        </p:txBody>
      </p:sp>
      <p:sp>
        <p:nvSpPr>
          <p:cNvPr id="11" name="TextBox 10">
            <a:extLst>
              <a:ext uri="{FF2B5EF4-FFF2-40B4-BE49-F238E27FC236}">
                <a16:creationId xmlns:a16="http://schemas.microsoft.com/office/drawing/2014/main" id="{C083517C-39E1-4494-B7CD-4DC4716BC80B}"/>
              </a:ext>
            </a:extLst>
          </p:cNvPr>
          <p:cNvSpPr txBox="1"/>
          <p:nvPr/>
        </p:nvSpPr>
        <p:spPr>
          <a:xfrm>
            <a:off x="2749304" y="5900738"/>
            <a:ext cx="7956376" cy="215444"/>
          </a:xfrm>
          <a:prstGeom prst="rect">
            <a:avLst/>
          </a:prstGeom>
          <a:noFill/>
        </p:spPr>
        <p:txBody>
          <a:bodyPr wrap="square" rtlCol="0">
            <a:spAutoFit/>
          </a:bodyPr>
          <a:lstStyle/>
          <a:p>
            <a:r>
              <a:rPr lang="de-DE" sz="1000" u="none" dirty="0">
                <a:solidFill>
                  <a:schemeClr val="tx1"/>
                </a:solidFill>
              </a:rPr>
              <a:t>5: </a:t>
            </a:r>
            <a:r>
              <a:rPr lang="en-US" sz="1000" u="none" dirty="0">
                <a:solidFill>
                  <a:schemeClr val="tx1"/>
                </a:solidFill>
              </a:rPr>
              <a:t>R. Hartley, A. Zisserman. Multiple View Geometry in computer vision. Cambridge, 2.Auage,</a:t>
            </a:r>
            <a:r>
              <a:rPr lang="de-DE" sz="1000" u="none" dirty="0">
                <a:solidFill>
                  <a:schemeClr val="tx1"/>
                </a:solidFill>
              </a:rPr>
              <a:t>2004</a:t>
            </a:r>
          </a:p>
        </p:txBody>
      </p:sp>
    </p:spTree>
    <p:extLst>
      <p:ext uri="{BB962C8B-B14F-4D97-AF65-F5344CB8AC3E}">
        <p14:creationId xmlns:p14="http://schemas.microsoft.com/office/powerpoint/2010/main" val="2200845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3.Reale Rekonstruktion</a:t>
            </a:r>
          </a:p>
        </p:txBody>
      </p:sp>
      <p:pic>
        <p:nvPicPr>
          <p:cNvPr id="4" name="Picture 3">
            <a:extLst>
              <a:ext uri="{FF2B5EF4-FFF2-40B4-BE49-F238E27FC236}">
                <a16:creationId xmlns:a16="http://schemas.microsoft.com/office/drawing/2014/main" id="{72099695-1D7C-4BCA-8B7D-16C94713F797}"/>
              </a:ext>
            </a:extLst>
          </p:cNvPr>
          <p:cNvPicPr>
            <a:picLocks noChangeAspect="1"/>
          </p:cNvPicPr>
          <p:nvPr/>
        </p:nvPicPr>
        <p:blipFill>
          <a:blip r:embed="rId3"/>
          <a:stretch>
            <a:fillRect/>
          </a:stretch>
        </p:blipFill>
        <p:spPr>
          <a:xfrm>
            <a:off x="765709" y="1472585"/>
            <a:ext cx="7488758" cy="3912830"/>
          </a:xfrm>
          <a:prstGeom prst="rect">
            <a:avLst/>
          </a:prstGeom>
        </p:spPr>
      </p:pic>
      <p:pic>
        <p:nvPicPr>
          <p:cNvPr id="5" name="Picture 4">
            <a:extLst>
              <a:ext uri="{FF2B5EF4-FFF2-40B4-BE49-F238E27FC236}">
                <a16:creationId xmlns:a16="http://schemas.microsoft.com/office/drawing/2014/main" id="{B4091DDF-206D-4C45-8B63-263A026F0964}"/>
              </a:ext>
            </a:extLst>
          </p:cNvPr>
          <p:cNvPicPr>
            <a:picLocks noChangeAspect="1"/>
          </p:cNvPicPr>
          <p:nvPr/>
        </p:nvPicPr>
        <p:blipFill>
          <a:blip r:embed="rId4"/>
          <a:stretch>
            <a:fillRect/>
          </a:stretch>
        </p:blipFill>
        <p:spPr>
          <a:xfrm>
            <a:off x="0" y="1413324"/>
            <a:ext cx="9144000" cy="4031351"/>
          </a:xfrm>
          <a:prstGeom prst="rect">
            <a:avLst/>
          </a:prstGeom>
        </p:spPr>
      </p:pic>
      <p:sp>
        <p:nvSpPr>
          <p:cNvPr id="9" name="Footer Placeholder 4">
            <a:extLst>
              <a:ext uri="{FF2B5EF4-FFF2-40B4-BE49-F238E27FC236}">
                <a16:creationId xmlns:a16="http://schemas.microsoft.com/office/drawing/2014/main" id="{E96CE980-5ED1-42F3-8346-654E239D796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56020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4.Auswirkung unterschiedlicher Auflösungen </a:t>
            </a:r>
          </a:p>
        </p:txBody>
      </p:sp>
      <p:pic>
        <p:nvPicPr>
          <p:cNvPr id="2" name="Picture 1">
            <a:extLst>
              <a:ext uri="{FF2B5EF4-FFF2-40B4-BE49-F238E27FC236}">
                <a16:creationId xmlns:a16="http://schemas.microsoft.com/office/drawing/2014/main" id="{458877C3-ADE2-4A72-B2DD-DD15C8D89FD3}"/>
              </a:ext>
            </a:extLst>
          </p:cNvPr>
          <p:cNvPicPr>
            <a:picLocks noChangeAspect="1"/>
          </p:cNvPicPr>
          <p:nvPr/>
        </p:nvPicPr>
        <p:blipFill rotWithShape="1">
          <a:blip r:embed="rId3"/>
          <a:srcRect r="42125" b="24475"/>
          <a:stretch/>
        </p:blipFill>
        <p:spPr>
          <a:xfrm>
            <a:off x="1925960" y="2150625"/>
            <a:ext cx="5292080" cy="2556750"/>
          </a:xfrm>
          <a:prstGeom prst="rect">
            <a:avLst/>
          </a:prstGeom>
        </p:spPr>
      </p:pic>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3" name="Rectangle 2">
            <a:extLst>
              <a:ext uri="{FF2B5EF4-FFF2-40B4-BE49-F238E27FC236}">
                <a16:creationId xmlns:a16="http://schemas.microsoft.com/office/drawing/2014/main" id="{0C9B10A1-50E9-4135-9202-19E462F1ECFF}"/>
              </a:ext>
            </a:extLst>
          </p:cNvPr>
          <p:cNvSpPr/>
          <p:nvPr/>
        </p:nvSpPr>
        <p:spPr bwMode="auto">
          <a:xfrm>
            <a:off x="3419872" y="2204864"/>
            <a:ext cx="432048"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solidFill>
                  <a:schemeClr val="bg1"/>
                </a:solidFill>
              </a:ln>
              <a:effectLst/>
              <a:latin typeface="Arial Narrow" pitchFamily="-112" charset="0"/>
              <a:ea typeface="ＭＳ Ｐゴシック" pitchFamily="-112" charset="-128"/>
            </a:endParaRPr>
          </a:p>
        </p:txBody>
      </p:sp>
      <p:sp>
        <p:nvSpPr>
          <p:cNvPr id="4" name="Rectangle 3">
            <a:extLst>
              <a:ext uri="{FF2B5EF4-FFF2-40B4-BE49-F238E27FC236}">
                <a16:creationId xmlns:a16="http://schemas.microsoft.com/office/drawing/2014/main" id="{002ADB3D-F454-4CD4-BC94-2A27295D606B}"/>
              </a:ext>
            </a:extLst>
          </p:cNvPr>
          <p:cNvSpPr/>
          <p:nvPr/>
        </p:nvSpPr>
        <p:spPr bwMode="auto">
          <a:xfrm>
            <a:off x="971550" y="2204864"/>
            <a:ext cx="914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5" name="Rectangle 4">
            <a:extLst>
              <a:ext uri="{FF2B5EF4-FFF2-40B4-BE49-F238E27FC236}">
                <a16:creationId xmlns:a16="http://schemas.microsoft.com/office/drawing/2014/main" id="{16EF311C-57F4-49E1-B785-29B9D6FBE0B8}"/>
              </a:ext>
            </a:extLst>
          </p:cNvPr>
          <p:cNvSpPr/>
          <p:nvPr/>
        </p:nvSpPr>
        <p:spPr bwMode="auto">
          <a:xfrm>
            <a:off x="3371106" y="2226196"/>
            <a:ext cx="529208" cy="533400"/>
          </a:xfrm>
          <a:prstGeom prst="rect">
            <a:avLst/>
          </a:prstGeom>
          <a:solidFill>
            <a:schemeClr val="bg1"/>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Tree>
    <p:extLst>
      <p:ext uri="{BB962C8B-B14F-4D97-AF65-F5344CB8AC3E}">
        <p14:creationId xmlns:p14="http://schemas.microsoft.com/office/powerpoint/2010/main" val="3921762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4.Auswirkung unterschiedlicher Auflösungen </a:t>
            </a:r>
          </a:p>
        </p:txBody>
      </p:sp>
      <p:pic>
        <p:nvPicPr>
          <p:cNvPr id="3" name="Picture 2">
            <a:extLst>
              <a:ext uri="{FF2B5EF4-FFF2-40B4-BE49-F238E27FC236}">
                <a16:creationId xmlns:a16="http://schemas.microsoft.com/office/drawing/2014/main" id="{2056615F-D777-4CC4-A3BC-9DA73D10BBCC}"/>
              </a:ext>
            </a:extLst>
          </p:cNvPr>
          <p:cNvPicPr>
            <a:picLocks noChangeAspect="1"/>
          </p:cNvPicPr>
          <p:nvPr/>
        </p:nvPicPr>
        <p:blipFill>
          <a:blip r:embed="rId3"/>
          <a:stretch>
            <a:fillRect/>
          </a:stretch>
        </p:blipFill>
        <p:spPr>
          <a:xfrm>
            <a:off x="1314530" y="1736346"/>
            <a:ext cx="6514940" cy="3385307"/>
          </a:xfrm>
          <a:prstGeom prst="rect">
            <a:avLst/>
          </a:prstGeom>
        </p:spPr>
      </p:pic>
      <p:pic>
        <p:nvPicPr>
          <p:cNvPr id="6" name="Picture 5">
            <a:extLst>
              <a:ext uri="{FF2B5EF4-FFF2-40B4-BE49-F238E27FC236}">
                <a16:creationId xmlns:a16="http://schemas.microsoft.com/office/drawing/2014/main" id="{F7B9A95C-25A9-4451-9C32-5908600588CA}"/>
              </a:ext>
            </a:extLst>
          </p:cNvPr>
          <p:cNvPicPr>
            <a:picLocks noChangeAspect="1"/>
          </p:cNvPicPr>
          <p:nvPr/>
        </p:nvPicPr>
        <p:blipFill>
          <a:blip r:embed="rId4"/>
          <a:stretch>
            <a:fillRect/>
          </a:stretch>
        </p:blipFill>
        <p:spPr>
          <a:xfrm>
            <a:off x="1403648" y="1736345"/>
            <a:ext cx="6552234" cy="3385308"/>
          </a:xfrm>
          <a:prstGeom prst="rect">
            <a:avLst/>
          </a:prstGeom>
        </p:spPr>
      </p:pic>
      <p:sp>
        <p:nvSpPr>
          <p:cNvPr id="9" name="Footer Placeholder 4">
            <a:extLst>
              <a:ext uri="{FF2B5EF4-FFF2-40B4-BE49-F238E27FC236}">
                <a16:creationId xmlns:a16="http://schemas.microsoft.com/office/drawing/2014/main" id="{ECE7AFBE-B0C3-4C39-B3D6-7E0C007C8A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11" name="TextBox 10">
            <a:extLst>
              <a:ext uri="{FF2B5EF4-FFF2-40B4-BE49-F238E27FC236}">
                <a16:creationId xmlns:a16="http://schemas.microsoft.com/office/drawing/2014/main" id="{4C6033BF-05A0-42B7-AA6F-B951A4641068}"/>
              </a:ext>
            </a:extLst>
          </p:cNvPr>
          <p:cNvSpPr txBox="1"/>
          <p:nvPr/>
        </p:nvSpPr>
        <p:spPr>
          <a:xfrm>
            <a:off x="1233971" y="5221665"/>
            <a:ext cx="6552234"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Die Änderung der Aufläsung wirkt sich nur auf die Skalierung des Sensorkoordinatensystem aus.</a:t>
            </a:r>
          </a:p>
        </p:txBody>
      </p:sp>
    </p:spTree>
    <p:extLst>
      <p:ext uri="{BB962C8B-B14F-4D97-AF65-F5344CB8AC3E}">
        <p14:creationId xmlns:p14="http://schemas.microsoft.com/office/powerpoint/2010/main" val="8132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4.Auswirkung unterschiedlicher Auflösungen </a:t>
            </a:r>
          </a:p>
        </p:txBody>
      </p:sp>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2" name="Picture 11">
            <a:extLst>
              <a:ext uri="{FF2B5EF4-FFF2-40B4-BE49-F238E27FC236}">
                <a16:creationId xmlns:a16="http://schemas.microsoft.com/office/drawing/2014/main" id="{4A3DAACB-7203-487C-BF69-133DE02205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3968" y="2890679"/>
            <a:ext cx="3496063" cy="1076642"/>
          </a:xfrm>
          <a:prstGeom prst="rect">
            <a:avLst/>
          </a:prstGeom>
          <a:ln/>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12379526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Ausblick: Rekonstruktion mit 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18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Slide Number Placeholder 5">
            <a:extLst>
              <a:ext uri="{FF2B5EF4-FFF2-40B4-BE49-F238E27FC236}">
                <a16:creationId xmlns:a16="http://schemas.microsoft.com/office/drawing/2014/main" id="{786FB04A-6477-4A23-8230-B365EDC45C24}"/>
              </a:ext>
            </a:extLst>
          </p:cNvPr>
          <p:cNvSpPr txBox="1">
            <a:spLocks/>
          </p:cNvSpPr>
          <p:nvPr/>
        </p:nvSpPr>
        <p:spPr>
          <a:xfrm>
            <a:off x="539750" y="5900738"/>
            <a:ext cx="431800" cy="365125"/>
          </a:xfrm>
          <a:prstGeom prst="rect">
            <a:avLst/>
          </a:prstGeom>
        </p:spPr>
        <p:txBody>
          <a:bodyPr vert="horz" lIns="91440" tIns="45720" rIns="91440" bIns="45720" rtlCol="0" anchor="ctr"/>
          <a:lstStyle>
            <a:defPPr>
              <a:defRPr lang="de-DE"/>
            </a:defPPr>
            <a:lvl1pPr algn="l" rtl="0" eaLnBrk="0" fontAlgn="base" hangingPunct="0">
              <a:lnSpc>
                <a:spcPct val="80000"/>
              </a:lnSpc>
              <a:spcBef>
                <a:spcPct val="50000"/>
              </a:spcBef>
              <a:spcAft>
                <a:spcPct val="0"/>
              </a:spcAft>
              <a:defRPr sz="1200" u="none" kern="1200">
                <a:solidFill>
                  <a:schemeClr val="bg1"/>
                </a:solidFill>
                <a:latin typeface="Arial Narrow" pitchFamily="-112" charset="0"/>
                <a:ea typeface="ＭＳ Ｐゴシック" pitchFamily="-112"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a:lstStyle>
          <a:p>
            <a:pPr>
              <a:defRPr/>
            </a:pPr>
            <a:fld id="{944B4367-9E0C-405E-84D6-0F55A4E33EA1}" type="slidenum">
              <a:rPr lang="de-DE" smtClean="0"/>
              <a:pPr>
                <a:defRPr/>
              </a:pPr>
              <a:t>18</a:t>
            </a:fld>
            <a:endParaRPr lang="de-DE" dirty="0"/>
          </a:p>
        </p:txBody>
      </p:sp>
      <p:pic>
        <p:nvPicPr>
          <p:cNvPr id="12" name="Picture 11">
            <a:extLst>
              <a:ext uri="{FF2B5EF4-FFF2-40B4-BE49-F238E27FC236}">
                <a16:creationId xmlns:a16="http://schemas.microsoft.com/office/drawing/2014/main" id="{B2056615-C65F-4174-ACA1-B02F57E8D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816635"/>
            <a:ext cx="4406226" cy="2769450"/>
          </a:xfrm>
          <a:prstGeom prst="rect">
            <a:avLst/>
          </a:prstGeom>
        </p:spPr>
      </p:pic>
      <p:pic>
        <p:nvPicPr>
          <p:cNvPr id="13" name="Picture 12">
            <a:extLst>
              <a:ext uri="{FF2B5EF4-FFF2-40B4-BE49-F238E27FC236}">
                <a16:creationId xmlns:a16="http://schemas.microsoft.com/office/drawing/2014/main" id="{7C1C3DE4-7D09-44DB-9C32-7DA012D55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77" y="1816635"/>
            <a:ext cx="4440923" cy="2769450"/>
          </a:xfrm>
          <a:prstGeom prst="rect">
            <a:avLst/>
          </a:prstGeom>
        </p:spPr>
      </p:pic>
      <p:sp>
        <p:nvSpPr>
          <p:cNvPr id="14" name="Footer Placeholder 4">
            <a:extLst>
              <a:ext uri="{FF2B5EF4-FFF2-40B4-BE49-F238E27FC236}">
                <a16:creationId xmlns:a16="http://schemas.microsoft.com/office/drawing/2014/main" id="{3A80B1B4-E85E-4F19-8C57-B222E8F365E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EB1260A2-A7F1-4849-899D-F9B00DF8EA20}"/>
              </a:ext>
            </a:extLst>
          </p:cNvPr>
          <p:cNvPicPr>
            <a:picLocks noChangeAspect="1"/>
          </p:cNvPicPr>
          <p:nvPr/>
        </p:nvPicPr>
        <p:blipFill>
          <a:blip r:embed="rId5"/>
          <a:stretch>
            <a:fillRect/>
          </a:stretch>
        </p:blipFill>
        <p:spPr>
          <a:xfrm>
            <a:off x="1365225" y="1907240"/>
            <a:ext cx="6413550" cy="2654400"/>
          </a:xfrm>
          <a:prstGeom prst="rect">
            <a:avLst/>
          </a:prstGeom>
        </p:spPr>
      </p:pic>
      <p:pic>
        <p:nvPicPr>
          <p:cNvPr id="7" name="Picture 6">
            <a:extLst>
              <a:ext uri="{FF2B5EF4-FFF2-40B4-BE49-F238E27FC236}">
                <a16:creationId xmlns:a16="http://schemas.microsoft.com/office/drawing/2014/main" id="{9EC8B7A9-7508-43F1-9BEC-085ED09CC8CE}"/>
              </a:ext>
            </a:extLst>
          </p:cNvPr>
          <p:cNvPicPr>
            <a:picLocks noChangeAspect="1"/>
          </p:cNvPicPr>
          <p:nvPr/>
        </p:nvPicPr>
        <p:blipFill>
          <a:blip r:embed="rId6"/>
          <a:stretch>
            <a:fillRect/>
          </a:stretch>
        </p:blipFill>
        <p:spPr>
          <a:xfrm>
            <a:off x="2351925" y="1395667"/>
            <a:ext cx="4440150" cy="3785600"/>
          </a:xfrm>
          <a:prstGeom prst="rect">
            <a:avLst/>
          </a:prstGeom>
        </p:spPr>
      </p:pic>
      <p:sp>
        <p:nvSpPr>
          <p:cNvPr id="11" name="TextBox 10">
            <a:extLst>
              <a:ext uri="{FF2B5EF4-FFF2-40B4-BE49-F238E27FC236}">
                <a16:creationId xmlns:a16="http://schemas.microsoft.com/office/drawing/2014/main" id="{9708B80B-7CE9-4F59-94C4-AFDE24390DB1}"/>
              </a:ext>
            </a:extLst>
          </p:cNvPr>
          <p:cNvSpPr txBox="1"/>
          <p:nvPr/>
        </p:nvSpPr>
        <p:spPr>
          <a:xfrm>
            <a:off x="74294" y="4640221"/>
            <a:ext cx="4497706"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Abbildungen des Quaders in Kameras gleicher Auflösung.</a:t>
            </a:r>
          </a:p>
        </p:txBody>
      </p:sp>
      <p:sp>
        <p:nvSpPr>
          <p:cNvPr id="15" name="TextBox 14">
            <a:extLst>
              <a:ext uri="{FF2B5EF4-FFF2-40B4-BE49-F238E27FC236}">
                <a16:creationId xmlns:a16="http://schemas.microsoft.com/office/drawing/2014/main" id="{BA7E72A6-2F19-411C-8F2A-4464A8B378EB}"/>
              </a:ext>
            </a:extLst>
          </p:cNvPr>
          <p:cNvSpPr txBox="1"/>
          <p:nvPr/>
        </p:nvSpPr>
        <p:spPr>
          <a:xfrm>
            <a:off x="4572000" y="4643240"/>
            <a:ext cx="4440150"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Rektifizierte Bilder des Quaders.</a:t>
            </a:r>
          </a:p>
        </p:txBody>
      </p:sp>
      <p:sp>
        <p:nvSpPr>
          <p:cNvPr id="16" name="TextBox 15">
            <a:extLst>
              <a:ext uri="{FF2B5EF4-FFF2-40B4-BE49-F238E27FC236}">
                <a16:creationId xmlns:a16="http://schemas.microsoft.com/office/drawing/2014/main" id="{6B0E0080-1CCB-4743-9D74-5EA157E490C4}"/>
              </a:ext>
            </a:extLst>
          </p:cNvPr>
          <p:cNvSpPr txBox="1"/>
          <p:nvPr/>
        </p:nvSpPr>
        <p:spPr>
          <a:xfrm>
            <a:off x="2749304" y="5900738"/>
            <a:ext cx="6394696" cy="661720"/>
          </a:xfrm>
          <a:prstGeom prst="rect">
            <a:avLst/>
          </a:prstGeom>
          <a:noFill/>
        </p:spPr>
        <p:txBody>
          <a:bodyPr wrap="square" rtlCol="0">
            <a:spAutoFit/>
          </a:bodyPr>
          <a:lstStyle/>
          <a:p>
            <a:r>
              <a:rPr lang="de-DE" sz="1000" u="none" dirty="0">
                <a:solidFill>
                  <a:schemeClr val="tx1"/>
                </a:solidFill>
              </a:rPr>
              <a:t>6: </a:t>
            </a:r>
            <a:r>
              <a:rPr lang="en-US" sz="1000" u="none" dirty="0">
                <a:solidFill>
                  <a:schemeClr val="tx1"/>
                </a:solidFill>
              </a:rPr>
              <a:t>C. Loop, Z. Zhang. Computing rectifying </a:t>
            </a:r>
            <a:r>
              <a:rPr lang="en-US" sz="1000" u="none" dirty="0" err="1">
                <a:solidFill>
                  <a:schemeClr val="tx1"/>
                </a:solidFill>
              </a:rPr>
              <a:t>homographies</a:t>
            </a:r>
            <a:r>
              <a:rPr lang="en-US" sz="1000" u="none" dirty="0">
                <a:solidFill>
                  <a:schemeClr val="tx1"/>
                </a:solidFill>
              </a:rPr>
              <a:t> for stereo vision. Proceedings of IEEE Conference on Computer Vision and Pattern Recognition, Vol.1, pp.125{131,1999 </a:t>
            </a:r>
            <a:r>
              <a:rPr lang="en-US" sz="1000" u="none" dirty="0" err="1">
                <a:solidFill>
                  <a:schemeClr val="tx1"/>
                </a:solidFill>
              </a:rPr>
              <a:t>Errorscorrected</a:t>
            </a:r>
            <a:r>
              <a:rPr lang="en-US" sz="1000" u="none" dirty="0">
                <a:solidFill>
                  <a:schemeClr val="tx1"/>
                </a:solidFill>
              </a:rPr>
              <a:t> on June 6, 2001.</a:t>
            </a:r>
          </a:p>
          <a:p>
            <a:r>
              <a:rPr lang="en-US" sz="1000" u="none" dirty="0">
                <a:solidFill>
                  <a:schemeClr val="tx1"/>
                </a:solidFill>
              </a:rPr>
              <a:t>7:</a:t>
            </a:r>
            <a:r>
              <a:rPr lang="de-DE" sz="1000" u="none" dirty="0">
                <a:solidFill>
                  <a:schemeClr val="tx1"/>
                </a:solidFill>
              </a:rPr>
              <a:t>A. Javier, G. Sanchez, R. M. Carmona , C. V. Arnedor. Scene reconstruction and geometrical </a:t>
            </a:r>
            <a:r>
              <a:rPr lang="en-US" sz="1000" u="none" dirty="0" err="1">
                <a:solidFill>
                  <a:schemeClr val="tx1"/>
                </a:solidFill>
              </a:rPr>
              <a:t>rectication</a:t>
            </a:r>
            <a:r>
              <a:rPr lang="en-US" sz="1000" u="none" dirty="0">
                <a:solidFill>
                  <a:schemeClr val="tx1"/>
                </a:solidFill>
              </a:rPr>
              <a:t> from stereo images. ResearchGate, 2005.</a:t>
            </a:r>
            <a:endParaRPr lang="de-DE" sz="1000" u="none" dirty="0">
              <a:solidFill>
                <a:schemeClr val="tx1"/>
              </a:solidFill>
            </a:endParaRPr>
          </a:p>
        </p:txBody>
      </p:sp>
      <p:sp>
        <p:nvSpPr>
          <p:cNvPr id="17" name="TextBox 16">
            <a:extLst>
              <a:ext uri="{FF2B5EF4-FFF2-40B4-BE49-F238E27FC236}">
                <a16:creationId xmlns:a16="http://schemas.microsoft.com/office/drawing/2014/main" id="{FBDE70EF-C8B1-4ACC-B497-C28AB0064AA8}"/>
              </a:ext>
            </a:extLst>
          </p:cNvPr>
          <p:cNvSpPr txBox="1"/>
          <p:nvPr/>
        </p:nvSpPr>
        <p:spPr>
          <a:xfrm>
            <a:off x="1547812" y="4591298"/>
            <a:ext cx="4497706"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Einheitliche Scanlinien über beide Bilder</a:t>
            </a:r>
            <a:r>
              <a:rPr lang="de-DE" sz="1800" u="none" baseline="30000" dirty="0">
                <a:solidFill>
                  <a:schemeClr val="tx1"/>
                </a:solidFill>
                <a:latin typeface="Calibri" panose="020F0502020204030204" pitchFamily="34" charset="0"/>
                <a:cs typeface="Calibri" panose="020F0502020204030204" pitchFamily="34" charset="0"/>
              </a:rPr>
              <a:t>6</a:t>
            </a:r>
          </a:p>
        </p:txBody>
      </p:sp>
      <p:sp>
        <p:nvSpPr>
          <p:cNvPr id="18" name="TextBox 17">
            <a:extLst>
              <a:ext uri="{FF2B5EF4-FFF2-40B4-BE49-F238E27FC236}">
                <a16:creationId xmlns:a16="http://schemas.microsoft.com/office/drawing/2014/main" id="{9523BA0D-45D2-477B-8006-B5EF64A68705}"/>
              </a:ext>
            </a:extLst>
          </p:cNvPr>
          <p:cNvSpPr txBox="1"/>
          <p:nvPr/>
        </p:nvSpPr>
        <p:spPr>
          <a:xfrm>
            <a:off x="2323147" y="5205202"/>
            <a:ext cx="4497706"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Erstellen einer Tiefenkarte durch horizontalen Versatz</a:t>
            </a:r>
            <a:r>
              <a:rPr lang="de-DE" sz="1800" u="none" baseline="30000" dirty="0">
                <a:solidFill>
                  <a:schemeClr val="tx1"/>
                </a:solidFill>
                <a:latin typeface="Calibri" panose="020F0502020204030204" pitchFamily="34" charset="0"/>
                <a:cs typeface="Calibri" panose="020F0502020204030204" pitchFamily="34" charset="0"/>
              </a:rPr>
              <a:t>7</a:t>
            </a:r>
          </a:p>
        </p:txBody>
      </p:sp>
    </p:spTree>
    <p:extLst>
      <p:ext uri="{BB962C8B-B14F-4D97-AF65-F5344CB8AC3E}">
        <p14:creationId xmlns:p14="http://schemas.microsoft.com/office/powerpoint/2010/main" val="346560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8"/>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7" grpId="0"/>
      <p:bldP spid="18" grpId="0"/>
      <p:bldP spid="18"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Rektifizierungsansatz</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19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Slide Number Placeholder 5">
            <a:extLst>
              <a:ext uri="{FF2B5EF4-FFF2-40B4-BE49-F238E27FC236}">
                <a16:creationId xmlns:a16="http://schemas.microsoft.com/office/drawing/2014/main" id="{786FB04A-6477-4A23-8230-B365EDC45C24}"/>
              </a:ext>
            </a:extLst>
          </p:cNvPr>
          <p:cNvSpPr txBox="1">
            <a:spLocks/>
          </p:cNvSpPr>
          <p:nvPr/>
        </p:nvSpPr>
        <p:spPr>
          <a:xfrm>
            <a:off x="539750" y="5900738"/>
            <a:ext cx="431800" cy="365125"/>
          </a:xfrm>
          <a:prstGeom prst="rect">
            <a:avLst/>
          </a:prstGeom>
        </p:spPr>
        <p:txBody>
          <a:bodyPr vert="horz" lIns="91440" tIns="45720" rIns="91440" bIns="45720" rtlCol="0" anchor="ctr"/>
          <a:lstStyle>
            <a:defPPr>
              <a:defRPr lang="de-DE"/>
            </a:defPPr>
            <a:lvl1pPr algn="l" rtl="0" eaLnBrk="0" fontAlgn="base" hangingPunct="0">
              <a:lnSpc>
                <a:spcPct val="80000"/>
              </a:lnSpc>
              <a:spcBef>
                <a:spcPct val="50000"/>
              </a:spcBef>
              <a:spcAft>
                <a:spcPct val="0"/>
              </a:spcAft>
              <a:defRPr sz="1200" u="none" kern="1200">
                <a:solidFill>
                  <a:schemeClr val="bg1"/>
                </a:solidFill>
                <a:latin typeface="Arial Narrow" pitchFamily="-112" charset="0"/>
                <a:ea typeface="ＭＳ Ｐゴシック" pitchFamily="-112"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a:lstStyle>
          <a:p>
            <a:pPr>
              <a:defRPr/>
            </a:pPr>
            <a:fld id="{944B4367-9E0C-405E-84D6-0F55A4E33EA1}" type="slidenum">
              <a:rPr lang="de-DE" smtClean="0"/>
              <a:pPr>
                <a:defRPr/>
              </a:pPr>
              <a:t>19</a:t>
            </a:fld>
            <a:endParaRPr lang="de-DE" dirty="0"/>
          </a:p>
        </p:txBody>
      </p:sp>
      <p:sp>
        <p:nvSpPr>
          <p:cNvPr id="14" name="Footer Placeholder 4">
            <a:extLst>
              <a:ext uri="{FF2B5EF4-FFF2-40B4-BE49-F238E27FC236}">
                <a16:creationId xmlns:a16="http://schemas.microsoft.com/office/drawing/2014/main" id="{3A80B1B4-E85E-4F19-8C57-B222E8F365E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6" name="Picture 5">
            <a:extLst>
              <a:ext uri="{FF2B5EF4-FFF2-40B4-BE49-F238E27FC236}">
                <a16:creationId xmlns:a16="http://schemas.microsoft.com/office/drawing/2014/main" id="{9ABDFD35-BB7A-49EC-96A5-E238E0FDD5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68" y="1833932"/>
            <a:ext cx="4539632" cy="2831007"/>
          </a:xfrm>
          <a:prstGeom prst="rect">
            <a:avLst/>
          </a:prstGeom>
        </p:spPr>
      </p:pic>
      <p:pic>
        <p:nvPicPr>
          <p:cNvPr id="17" name="Picture 16">
            <a:extLst>
              <a:ext uri="{FF2B5EF4-FFF2-40B4-BE49-F238E27FC236}">
                <a16:creationId xmlns:a16="http://schemas.microsoft.com/office/drawing/2014/main" id="{C63D1842-038F-4CBC-AC59-B5858C13DB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833933"/>
            <a:ext cx="4539633" cy="2831008"/>
          </a:xfrm>
          <a:prstGeom prst="rect">
            <a:avLst/>
          </a:prstGeom>
        </p:spPr>
      </p:pic>
      <p:pic>
        <p:nvPicPr>
          <p:cNvPr id="19" name="Picture 18">
            <a:extLst>
              <a:ext uri="{FF2B5EF4-FFF2-40B4-BE49-F238E27FC236}">
                <a16:creationId xmlns:a16="http://schemas.microsoft.com/office/drawing/2014/main" id="{CCC940DE-B29B-4F7A-B145-05F0DC74BD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09" y="1848247"/>
            <a:ext cx="4547680" cy="2831006"/>
          </a:xfrm>
          <a:prstGeom prst="rect">
            <a:avLst/>
          </a:prstGeom>
        </p:spPr>
      </p:pic>
      <p:pic>
        <p:nvPicPr>
          <p:cNvPr id="21" name="Picture 20">
            <a:extLst>
              <a:ext uri="{FF2B5EF4-FFF2-40B4-BE49-F238E27FC236}">
                <a16:creationId xmlns:a16="http://schemas.microsoft.com/office/drawing/2014/main" id="{6EA36711-EC40-4FEA-B92C-8258CD7B2C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6264" y="1848249"/>
            <a:ext cx="4472197" cy="2788953"/>
          </a:xfrm>
          <a:prstGeom prst="rect">
            <a:avLst/>
          </a:prstGeom>
        </p:spPr>
      </p:pic>
      <p:sp>
        <p:nvSpPr>
          <p:cNvPr id="13" name="TextBox 12">
            <a:extLst>
              <a:ext uri="{FF2B5EF4-FFF2-40B4-BE49-F238E27FC236}">
                <a16:creationId xmlns:a16="http://schemas.microsoft.com/office/drawing/2014/main" id="{F467400B-D1B8-458B-ACA6-E0BE3DF5FFE3}"/>
              </a:ext>
            </a:extLst>
          </p:cNvPr>
          <p:cNvSpPr txBox="1"/>
          <p:nvPr/>
        </p:nvSpPr>
        <p:spPr>
          <a:xfrm>
            <a:off x="74294" y="4640221"/>
            <a:ext cx="4497706"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Abbildungen des Quaders in Kameras proportional geänderter Auflösung.</a:t>
            </a:r>
          </a:p>
        </p:txBody>
      </p:sp>
      <p:sp>
        <p:nvSpPr>
          <p:cNvPr id="15" name="TextBox 14">
            <a:extLst>
              <a:ext uri="{FF2B5EF4-FFF2-40B4-BE49-F238E27FC236}">
                <a16:creationId xmlns:a16="http://schemas.microsoft.com/office/drawing/2014/main" id="{D11C57BE-5212-4FC1-B8A3-1B103BF2ABE4}"/>
              </a:ext>
            </a:extLst>
          </p:cNvPr>
          <p:cNvSpPr txBox="1"/>
          <p:nvPr/>
        </p:nvSpPr>
        <p:spPr>
          <a:xfrm>
            <a:off x="4572000" y="4643240"/>
            <a:ext cx="4440150"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Rektifizierte Bilder des Quaders. Die Rektifizierung hat funktioniert.</a:t>
            </a:r>
          </a:p>
        </p:txBody>
      </p:sp>
      <p:sp>
        <p:nvSpPr>
          <p:cNvPr id="16" name="TextBox 15">
            <a:extLst>
              <a:ext uri="{FF2B5EF4-FFF2-40B4-BE49-F238E27FC236}">
                <a16:creationId xmlns:a16="http://schemas.microsoft.com/office/drawing/2014/main" id="{7F647B35-EF13-4B5D-A724-F3EB46688950}"/>
              </a:ext>
            </a:extLst>
          </p:cNvPr>
          <p:cNvSpPr txBox="1"/>
          <p:nvPr/>
        </p:nvSpPr>
        <p:spPr>
          <a:xfrm>
            <a:off x="74294" y="4637202"/>
            <a:ext cx="4497706" cy="762645"/>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Abbildungen des Quaders in Kameras proportional unterschiedlich geänderter Auflösung.</a:t>
            </a:r>
          </a:p>
        </p:txBody>
      </p:sp>
      <p:sp>
        <p:nvSpPr>
          <p:cNvPr id="18" name="TextBox 17">
            <a:extLst>
              <a:ext uri="{FF2B5EF4-FFF2-40B4-BE49-F238E27FC236}">
                <a16:creationId xmlns:a16="http://schemas.microsoft.com/office/drawing/2014/main" id="{77A6D590-C2F0-4064-8AF5-209E3BCB6D01}"/>
              </a:ext>
            </a:extLst>
          </p:cNvPr>
          <p:cNvSpPr txBox="1"/>
          <p:nvPr/>
        </p:nvSpPr>
        <p:spPr>
          <a:xfrm>
            <a:off x="4572000" y="4637202"/>
            <a:ext cx="4440150"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Rektifizierte Bilder des Quaders. Der Horizontale Versatz stimmt nicht.</a:t>
            </a:r>
          </a:p>
        </p:txBody>
      </p:sp>
    </p:spTree>
    <p:extLst>
      <p:ext uri="{BB962C8B-B14F-4D97-AF65-F5344CB8AC3E}">
        <p14:creationId xmlns:p14="http://schemas.microsoft.com/office/powerpoint/2010/main" val="3142028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26E4567-CA9A-4790-A9F8-B0ACF58A33E5}"/>
              </a:ext>
            </a:extLst>
          </p:cNvPr>
          <p:cNvSpPr>
            <a:spLocks noGrp="1"/>
          </p:cNvSpPr>
          <p:nvPr>
            <p:ph type="dt" sz="half" idx="10"/>
          </p:nvPr>
        </p:nvSpPr>
        <p:spPr/>
        <p:txBody>
          <a:bodyPr/>
          <a:lstStyle/>
          <a:p>
            <a:pPr>
              <a:defRPr/>
            </a:pPr>
            <a:r>
              <a:rPr lang="de-DE" dirty="0"/>
              <a:t>04.07.2018</a:t>
            </a:r>
          </a:p>
        </p:txBody>
      </p:sp>
      <p:sp>
        <p:nvSpPr>
          <p:cNvPr id="6" name="Slide Number Placeholder 5">
            <a:extLst>
              <a:ext uri="{FF2B5EF4-FFF2-40B4-BE49-F238E27FC236}">
                <a16:creationId xmlns:a16="http://schemas.microsoft.com/office/drawing/2014/main" id="{E30726C5-D06B-46BF-9BDB-71BB63BCD23E}"/>
              </a:ext>
            </a:extLst>
          </p:cNvPr>
          <p:cNvSpPr>
            <a:spLocks noGrp="1"/>
          </p:cNvSpPr>
          <p:nvPr>
            <p:ph type="sldNum" sz="quarter" idx="12"/>
          </p:nvPr>
        </p:nvSpPr>
        <p:spPr/>
        <p:txBody>
          <a:bodyPr/>
          <a:lstStyle/>
          <a:p>
            <a:pPr>
              <a:defRPr/>
            </a:pPr>
            <a:fld id="{944B4367-9E0C-405E-84D6-0F55A4E33EA1}" type="slidenum">
              <a:rPr lang="de-DE" smtClean="0"/>
              <a:pPr>
                <a:defRPr/>
              </a:pPr>
              <a:t>2</a:t>
            </a:fld>
            <a:endParaRPr lang="de-DE" dirty="0"/>
          </a:p>
        </p:txBody>
      </p:sp>
      <p:pic>
        <p:nvPicPr>
          <p:cNvPr id="8" name="Picture 7">
            <a:extLst>
              <a:ext uri="{FF2B5EF4-FFF2-40B4-BE49-F238E27FC236}">
                <a16:creationId xmlns:a16="http://schemas.microsoft.com/office/drawing/2014/main" id="{CBFD3BE3-EB1C-46F1-B49F-5BBE44BC33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28" y="2518090"/>
            <a:ext cx="3069188" cy="3000251"/>
          </a:xfrm>
          <a:prstGeom prst="rect">
            <a:avLst/>
          </a:prstGeom>
        </p:spPr>
      </p:pic>
      <p:pic>
        <p:nvPicPr>
          <p:cNvPr id="10" name="Picture 9">
            <a:extLst>
              <a:ext uri="{FF2B5EF4-FFF2-40B4-BE49-F238E27FC236}">
                <a16:creationId xmlns:a16="http://schemas.microsoft.com/office/drawing/2014/main" id="{1AE8548D-85F7-4E55-88FD-FAB331C3BF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9074" y="92041"/>
            <a:ext cx="3745090" cy="2106613"/>
          </a:xfrm>
          <a:prstGeom prst="rect">
            <a:avLst/>
          </a:prstGeom>
        </p:spPr>
      </p:pic>
      <p:pic>
        <p:nvPicPr>
          <p:cNvPr id="12" name="Picture 11">
            <a:extLst>
              <a:ext uri="{FF2B5EF4-FFF2-40B4-BE49-F238E27FC236}">
                <a16:creationId xmlns:a16="http://schemas.microsoft.com/office/drawing/2014/main" id="{EABD6F77-E738-4C19-BEA0-1A6DE80D7835}"/>
              </a:ext>
            </a:extLst>
          </p:cNvPr>
          <p:cNvPicPr>
            <a:picLocks noChangeAspect="1"/>
          </p:cNvPicPr>
          <p:nvPr/>
        </p:nvPicPr>
        <p:blipFill rotWithShape="1">
          <a:blip r:embed="rId5">
            <a:extLst>
              <a:ext uri="{28A0092B-C50C-407E-A947-70E740481C1C}">
                <a14:useLocalDpi xmlns:a14="http://schemas.microsoft.com/office/drawing/2010/main" val="0"/>
              </a:ext>
            </a:extLst>
          </a:blip>
          <a:srcRect l="30295"/>
          <a:stretch/>
        </p:blipFill>
        <p:spPr>
          <a:xfrm>
            <a:off x="4991608" y="2518090"/>
            <a:ext cx="3745090" cy="3024364"/>
          </a:xfrm>
          <a:prstGeom prst="rect">
            <a:avLst/>
          </a:prstGeom>
        </p:spPr>
      </p:pic>
      <p:sp>
        <p:nvSpPr>
          <p:cNvPr id="9" name="Footer Placeholder 4">
            <a:extLst>
              <a:ext uri="{FF2B5EF4-FFF2-40B4-BE49-F238E27FC236}">
                <a16:creationId xmlns:a16="http://schemas.microsoft.com/office/drawing/2014/main" id="{A29536C6-32F9-46AE-A1F1-C7CBF5073C28}"/>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11" name="TextBox 10">
            <a:extLst>
              <a:ext uri="{FF2B5EF4-FFF2-40B4-BE49-F238E27FC236}">
                <a16:creationId xmlns:a16="http://schemas.microsoft.com/office/drawing/2014/main" id="{BE6E6459-8F30-42F5-AE93-B6B060E785C7}"/>
              </a:ext>
            </a:extLst>
          </p:cNvPr>
          <p:cNvSpPr txBox="1"/>
          <p:nvPr/>
        </p:nvSpPr>
        <p:spPr>
          <a:xfrm>
            <a:off x="4991608" y="5518341"/>
            <a:ext cx="4425612"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Objekterkennung bei Servicerobotern</a:t>
            </a:r>
            <a:r>
              <a:rPr lang="de-DE" sz="2000" u="none" baseline="30000" dirty="0">
                <a:solidFill>
                  <a:schemeClr val="tx1"/>
                </a:solidFill>
                <a:latin typeface="Calibri" panose="020F0502020204030204" pitchFamily="34" charset="0"/>
                <a:cs typeface="Calibri" panose="020F0502020204030204" pitchFamily="34" charset="0"/>
              </a:rPr>
              <a:t>3</a:t>
            </a:r>
          </a:p>
        </p:txBody>
      </p:sp>
      <p:sp>
        <p:nvSpPr>
          <p:cNvPr id="13" name="TextBox 12">
            <a:extLst>
              <a:ext uri="{FF2B5EF4-FFF2-40B4-BE49-F238E27FC236}">
                <a16:creationId xmlns:a16="http://schemas.microsoft.com/office/drawing/2014/main" id="{448647F5-79C5-45A3-8C56-49B194432D27}"/>
              </a:ext>
            </a:extLst>
          </p:cNvPr>
          <p:cNvSpPr txBox="1"/>
          <p:nvPr/>
        </p:nvSpPr>
        <p:spPr>
          <a:xfrm>
            <a:off x="2438541" y="2173380"/>
            <a:ext cx="4425612"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Motion-Capturing</a:t>
            </a:r>
            <a:r>
              <a:rPr lang="de-DE" sz="2000" u="none" baseline="30000" dirty="0">
                <a:solidFill>
                  <a:schemeClr val="tx1"/>
                </a:solidFill>
                <a:latin typeface="Calibri" panose="020F0502020204030204" pitchFamily="34" charset="0"/>
                <a:cs typeface="Calibri" panose="020F0502020204030204" pitchFamily="34" charset="0"/>
              </a:rPr>
              <a:t>2</a:t>
            </a:r>
          </a:p>
        </p:txBody>
      </p:sp>
      <p:sp>
        <p:nvSpPr>
          <p:cNvPr id="14" name="TextBox 13">
            <a:extLst>
              <a:ext uri="{FF2B5EF4-FFF2-40B4-BE49-F238E27FC236}">
                <a16:creationId xmlns:a16="http://schemas.microsoft.com/office/drawing/2014/main" id="{CE62CB18-9A44-4B94-984B-48BC3F8F9D94}"/>
              </a:ext>
            </a:extLst>
          </p:cNvPr>
          <p:cNvSpPr txBox="1"/>
          <p:nvPr/>
        </p:nvSpPr>
        <p:spPr>
          <a:xfrm>
            <a:off x="317848" y="5537184"/>
            <a:ext cx="4425612"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Autonomes Fahren</a:t>
            </a:r>
            <a:r>
              <a:rPr lang="de-DE" sz="2000" u="none" baseline="30000" dirty="0">
                <a:solidFill>
                  <a:schemeClr val="tx1"/>
                </a:solidFill>
                <a:latin typeface="Calibri" panose="020F0502020204030204" pitchFamily="34" charset="0"/>
                <a:cs typeface="Calibri" panose="020F0502020204030204" pitchFamily="34" charset="0"/>
              </a:rPr>
              <a:t>1</a:t>
            </a:r>
          </a:p>
        </p:txBody>
      </p:sp>
      <p:sp>
        <p:nvSpPr>
          <p:cNvPr id="2" name="TextBox 1">
            <a:extLst>
              <a:ext uri="{FF2B5EF4-FFF2-40B4-BE49-F238E27FC236}">
                <a16:creationId xmlns:a16="http://schemas.microsoft.com/office/drawing/2014/main" id="{C76E75F4-128E-437C-9B8D-8ACC84A7B85A}"/>
              </a:ext>
            </a:extLst>
          </p:cNvPr>
          <p:cNvSpPr txBox="1"/>
          <p:nvPr/>
        </p:nvSpPr>
        <p:spPr>
          <a:xfrm>
            <a:off x="2885965" y="5869194"/>
            <a:ext cx="7956376" cy="743280"/>
          </a:xfrm>
          <a:prstGeom prst="rect">
            <a:avLst/>
          </a:prstGeom>
          <a:noFill/>
        </p:spPr>
        <p:txBody>
          <a:bodyPr wrap="square" rtlCol="0">
            <a:spAutoFit/>
          </a:bodyPr>
          <a:lstStyle/>
          <a:p>
            <a:r>
              <a:rPr lang="de-DE" sz="900" u="none" dirty="0">
                <a:solidFill>
                  <a:schemeClr val="tx1"/>
                </a:solidFill>
              </a:rPr>
              <a:t>1: https://www.welt.de/motor/news/article174053171/So-laesst-man-sich-helfen-New-Mobility-Sinnvolle-Assistenzsysteme-und-was-sie-kosten.html</a:t>
            </a:r>
          </a:p>
          <a:p>
            <a:r>
              <a:rPr lang="de-DE" sz="900" u="none" dirty="0">
                <a:solidFill>
                  <a:schemeClr val="tx1"/>
                </a:solidFill>
              </a:rPr>
              <a:t>2: https://video.golem.de/games/8908/fifa-13-trailer-(motion-capture).html</a:t>
            </a:r>
          </a:p>
          <a:p>
            <a:r>
              <a:rPr lang="de-DE" sz="900" u="none" dirty="0">
                <a:solidFill>
                  <a:schemeClr val="tx1"/>
                </a:solidFill>
              </a:rPr>
              <a:t>3: https://www.wiwo.de/technologie/gadgets/smarte-roboter-grosser-auftritt-der-service-androiden/12794372.html</a:t>
            </a:r>
          </a:p>
          <a:p>
            <a:r>
              <a:rPr lang="de-DE" sz="900" u="none" dirty="0">
                <a:solidFill>
                  <a:schemeClr val="tx1"/>
                </a:solidFill>
              </a:rPr>
              <a:t>4: https://eandt.theiet.org/content/articles/2015/11/police-searching-for-owner-of-drone-that-killed-horse/</a:t>
            </a:r>
          </a:p>
        </p:txBody>
      </p:sp>
      <p:pic>
        <p:nvPicPr>
          <p:cNvPr id="1028" name="Picture 4" descr="A member of the police force said it was 'totally inappropriate' to fly drones near sites such as Fimber's paddock">
            <a:extLst>
              <a:ext uri="{FF2B5EF4-FFF2-40B4-BE49-F238E27FC236}">
                <a16:creationId xmlns:a16="http://schemas.microsoft.com/office/drawing/2014/main" id="{D09F3999-DA68-443B-87E0-69EB570EBA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640" y="1228018"/>
            <a:ext cx="6096000" cy="40671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C864D19-E6D8-4FB3-86A8-8523FDD4CBF7}"/>
              </a:ext>
            </a:extLst>
          </p:cNvPr>
          <p:cNvSpPr txBox="1"/>
          <p:nvPr/>
        </p:nvSpPr>
        <p:spPr>
          <a:xfrm>
            <a:off x="1331640" y="4959905"/>
            <a:ext cx="4425612"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Drohnenaufnahmen</a:t>
            </a:r>
            <a:r>
              <a:rPr lang="de-DE" sz="2000" u="none" baseline="30000" dirty="0">
                <a:solidFill>
                  <a:schemeClr val="tx1"/>
                </a:solidFill>
                <a:latin typeface="Calibri" panose="020F0502020204030204" pitchFamily="34" charset="0"/>
                <a:cs typeface="Calibri" panose="020F0502020204030204" pitchFamily="34" charset="0"/>
              </a:rPr>
              <a:t>4</a:t>
            </a:r>
          </a:p>
        </p:txBody>
      </p:sp>
    </p:spTree>
    <p:extLst>
      <p:ext uri="{BB962C8B-B14F-4D97-AF65-F5344CB8AC3E}">
        <p14:creationId xmlns:p14="http://schemas.microsoft.com/office/powerpoint/2010/main" val="144381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20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Ausblick: Einzelkamera-Kalibrierung</a:t>
            </a:r>
          </a:p>
        </p:txBody>
      </p:sp>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AC33AE13-B8AA-4B1D-998F-3CEAEEB75652}"/>
              </a:ext>
            </a:extLst>
          </p:cNvPr>
          <p:cNvPicPr>
            <a:picLocks noChangeAspect="1"/>
          </p:cNvPicPr>
          <p:nvPr/>
        </p:nvPicPr>
        <p:blipFill>
          <a:blip r:embed="rId3"/>
          <a:stretch>
            <a:fillRect/>
          </a:stretch>
        </p:blipFill>
        <p:spPr>
          <a:xfrm>
            <a:off x="-1" y="1711688"/>
            <a:ext cx="9144001" cy="3021182"/>
          </a:xfrm>
          <a:prstGeom prst="rect">
            <a:avLst/>
          </a:prstGeom>
        </p:spPr>
      </p:pic>
      <p:sp>
        <p:nvSpPr>
          <p:cNvPr id="9" name="TextBox 8">
            <a:extLst>
              <a:ext uri="{FF2B5EF4-FFF2-40B4-BE49-F238E27FC236}">
                <a16:creationId xmlns:a16="http://schemas.microsoft.com/office/drawing/2014/main" id="{B40BE2CC-9A05-4772-B5B8-F556A17547D7}"/>
              </a:ext>
            </a:extLst>
          </p:cNvPr>
          <p:cNvSpPr txBox="1"/>
          <p:nvPr/>
        </p:nvSpPr>
        <p:spPr>
          <a:xfrm>
            <a:off x="74294" y="4784117"/>
            <a:ext cx="4497706"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Aufnahme eines Schachbretts.</a:t>
            </a:r>
          </a:p>
        </p:txBody>
      </p:sp>
      <p:sp>
        <p:nvSpPr>
          <p:cNvPr id="12" name="TextBox 11">
            <a:extLst>
              <a:ext uri="{FF2B5EF4-FFF2-40B4-BE49-F238E27FC236}">
                <a16:creationId xmlns:a16="http://schemas.microsoft.com/office/drawing/2014/main" id="{08761B5A-679E-4B47-A13E-30E1594D5563}"/>
              </a:ext>
            </a:extLst>
          </p:cNvPr>
          <p:cNvSpPr txBox="1"/>
          <p:nvPr/>
        </p:nvSpPr>
        <p:spPr>
          <a:xfrm>
            <a:off x="4572000" y="4787136"/>
            <a:ext cx="4440150"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Sortierte und indizierte Punkte.</a:t>
            </a:r>
          </a:p>
        </p:txBody>
      </p:sp>
    </p:spTree>
    <p:extLst>
      <p:ext uri="{BB962C8B-B14F-4D97-AF65-F5344CB8AC3E}">
        <p14:creationId xmlns:p14="http://schemas.microsoft.com/office/powerpoint/2010/main" val="1369241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685800" y="2780928"/>
            <a:ext cx="7772400" cy="533400"/>
          </a:xfrm>
        </p:spPr>
        <p:txBody>
          <a:bodyPr/>
          <a:lstStyle/>
          <a:p>
            <a:pPr algn="ctr"/>
            <a:r>
              <a:rPr lang="de-DE" sz="6600" dirty="0"/>
              <a:t>Vielen Dank für Ihre Aufmerksamkeit</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3" name="Footer Placeholder 4">
            <a:extLst>
              <a:ext uri="{FF2B5EF4-FFF2-40B4-BE49-F238E27FC236}">
                <a16:creationId xmlns:a16="http://schemas.microsoft.com/office/drawing/2014/main" id="{228F262C-359B-4912-BBA5-61B51AE0302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33431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685800" y="2780928"/>
            <a:ext cx="7772400" cy="533400"/>
          </a:xfrm>
        </p:spPr>
        <p:txBody>
          <a:bodyPr/>
          <a:lstStyle/>
          <a:p>
            <a:pPr algn="ctr"/>
            <a:r>
              <a:rPr lang="de-DE" sz="6600" dirty="0"/>
              <a:t>Zusatzfolien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3" name="Footer Placeholder 4">
            <a:extLst>
              <a:ext uri="{FF2B5EF4-FFF2-40B4-BE49-F238E27FC236}">
                <a16:creationId xmlns:a16="http://schemas.microsoft.com/office/drawing/2014/main" id="{228F262C-359B-4912-BBA5-61B51AE0302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8153288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Homographien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B3CB0646-C990-4CC8-A3EA-7F9DDC3C0330}"/>
              </a:ext>
            </a:extLst>
          </p:cNvPr>
          <p:cNvPicPr>
            <a:picLocks noChangeAspect="1"/>
          </p:cNvPicPr>
          <p:nvPr/>
        </p:nvPicPr>
        <p:blipFill>
          <a:blip r:embed="rId3"/>
          <a:stretch>
            <a:fillRect/>
          </a:stretch>
        </p:blipFill>
        <p:spPr>
          <a:xfrm>
            <a:off x="1442438" y="951164"/>
            <a:ext cx="5830500" cy="1545600"/>
          </a:xfrm>
          <a:prstGeom prst="rect">
            <a:avLst/>
          </a:prstGeom>
        </p:spPr>
      </p:pic>
      <p:pic>
        <p:nvPicPr>
          <p:cNvPr id="3" name="Picture 2">
            <a:extLst>
              <a:ext uri="{FF2B5EF4-FFF2-40B4-BE49-F238E27FC236}">
                <a16:creationId xmlns:a16="http://schemas.microsoft.com/office/drawing/2014/main" id="{AC8C597D-D95C-4ECA-B139-A04A0C85F9EE}"/>
              </a:ext>
            </a:extLst>
          </p:cNvPr>
          <p:cNvPicPr>
            <a:picLocks noChangeAspect="1"/>
          </p:cNvPicPr>
          <p:nvPr/>
        </p:nvPicPr>
        <p:blipFill>
          <a:blip r:embed="rId4"/>
          <a:stretch>
            <a:fillRect/>
          </a:stretch>
        </p:blipFill>
        <p:spPr>
          <a:xfrm>
            <a:off x="2384288" y="2460451"/>
            <a:ext cx="3946800" cy="940800"/>
          </a:xfrm>
          <a:prstGeom prst="rect">
            <a:avLst/>
          </a:prstGeom>
        </p:spPr>
      </p:pic>
      <p:pic>
        <p:nvPicPr>
          <p:cNvPr id="5" name="Picture 4">
            <a:extLst>
              <a:ext uri="{FF2B5EF4-FFF2-40B4-BE49-F238E27FC236}">
                <a16:creationId xmlns:a16="http://schemas.microsoft.com/office/drawing/2014/main" id="{DD22010D-9FA5-4601-9162-6579A12FD668}"/>
              </a:ext>
            </a:extLst>
          </p:cNvPr>
          <p:cNvPicPr>
            <a:picLocks noChangeAspect="1"/>
          </p:cNvPicPr>
          <p:nvPr/>
        </p:nvPicPr>
        <p:blipFill>
          <a:blip r:embed="rId5"/>
          <a:stretch>
            <a:fillRect/>
          </a:stretch>
        </p:blipFill>
        <p:spPr>
          <a:xfrm>
            <a:off x="1128488" y="3319570"/>
            <a:ext cx="6458400" cy="2116800"/>
          </a:xfrm>
          <a:prstGeom prst="rect">
            <a:avLst/>
          </a:prstGeom>
        </p:spPr>
      </p:pic>
      <p:pic>
        <p:nvPicPr>
          <p:cNvPr id="6" name="Picture 5">
            <a:extLst>
              <a:ext uri="{FF2B5EF4-FFF2-40B4-BE49-F238E27FC236}">
                <a16:creationId xmlns:a16="http://schemas.microsoft.com/office/drawing/2014/main" id="{FC961AEC-094E-4452-8770-B4C65BD34D81}"/>
              </a:ext>
            </a:extLst>
          </p:cNvPr>
          <p:cNvPicPr>
            <a:picLocks noChangeAspect="1"/>
          </p:cNvPicPr>
          <p:nvPr/>
        </p:nvPicPr>
        <p:blipFill>
          <a:blip r:embed="rId6"/>
          <a:stretch>
            <a:fillRect/>
          </a:stretch>
        </p:blipFill>
        <p:spPr>
          <a:xfrm>
            <a:off x="3326138" y="5360836"/>
            <a:ext cx="2063100" cy="526400"/>
          </a:xfrm>
          <a:prstGeom prst="rect">
            <a:avLst/>
          </a:prstGeom>
        </p:spPr>
      </p:pic>
    </p:spTree>
    <p:extLst>
      <p:ext uri="{BB962C8B-B14F-4D97-AF65-F5344CB8AC3E}">
        <p14:creationId xmlns:p14="http://schemas.microsoft.com/office/powerpoint/2010/main" val="3978564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Bestimmung von Homographien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4" name="Picture 3">
            <a:extLst>
              <a:ext uri="{FF2B5EF4-FFF2-40B4-BE49-F238E27FC236}">
                <a16:creationId xmlns:a16="http://schemas.microsoft.com/office/drawing/2014/main" id="{CAE58278-60C5-4A85-9DBA-54CB81686F20}"/>
              </a:ext>
            </a:extLst>
          </p:cNvPr>
          <p:cNvPicPr>
            <a:picLocks noChangeAspect="1"/>
          </p:cNvPicPr>
          <p:nvPr/>
        </p:nvPicPr>
        <p:blipFill>
          <a:blip r:embed="rId3"/>
          <a:stretch>
            <a:fillRect/>
          </a:stretch>
        </p:blipFill>
        <p:spPr>
          <a:xfrm>
            <a:off x="2419200" y="2090600"/>
            <a:ext cx="4305600" cy="2676800"/>
          </a:xfrm>
          <a:prstGeom prst="rect">
            <a:avLst/>
          </a:prstGeom>
        </p:spPr>
      </p:pic>
    </p:spTree>
    <p:extLst>
      <p:ext uri="{BB962C8B-B14F-4D97-AF65-F5344CB8AC3E}">
        <p14:creationId xmlns:p14="http://schemas.microsoft.com/office/powerpoint/2010/main" val="6141131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Content Placeholder 2">
            <a:extLst>
              <a:ext uri="{FF2B5EF4-FFF2-40B4-BE49-F238E27FC236}">
                <a16:creationId xmlns:a16="http://schemas.microsoft.com/office/drawing/2014/main" id="{074A7574-DF88-43AA-8461-57C2485230EC}"/>
              </a:ext>
            </a:extLst>
          </p:cNvPr>
          <p:cNvSpPr txBox="1">
            <a:spLocks/>
          </p:cNvSpPr>
          <p:nvPr/>
        </p:nvSpPr>
        <p:spPr bwMode="auto">
          <a:xfrm>
            <a:off x="180976" y="1028700"/>
            <a:ext cx="8351837" cy="403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buFont typeface="Arial" panose="020B0604020202020204" pitchFamily="34" charset="0"/>
              <a:buChar char="•"/>
            </a:pPr>
            <a:r>
              <a:rPr lang="de-DE" sz="2400" u="none" kern="0" dirty="0">
                <a:latin typeface="Calibri (Body)"/>
              </a:rPr>
              <a:t>Fundamental Matrix und Essentielle Matrix</a:t>
            </a:r>
          </a:p>
          <a:p>
            <a:pPr marL="457200" lvl="1" indent="0">
              <a:lnSpc>
                <a:spcPct val="100000"/>
              </a:lnSpc>
            </a:pPr>
            <a:endParaRPr lang="de-DE" sz="2400" u="none" kern="0" dirty="0">
              <a:latin typeface="Calibri (Body)"/>
            </a:endParaRPr>
          </a:p>
        </p:txBody>
      </p:sp>
      <p:pic>
        <p:nvPicPr>
          <p:cNvPr id="11" name="Picture 10">
            <a:extLst>
              <a:ext uri="{FF2B5EF4-FFF2-40B4-BE49-F238E27FC236}">
                <a16:creationId xmlns:a16="http://schemas.microsoft.com/office/drawing/2014/main" id="{ECE6BAF7-E018-4C0D-819F-1F383417E1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25" y="1597577"/>
            <a:ext cx="7687748" cy="1848108"/>
          </a:xfrm>
          <a:prstGeom prst="rect">
            <a:avLst/>
          </a:prstGeom>
        </p:spPr>
      </p:pic>
      <p:pic>
        <p:nvPicPr>
          <p:cNvPr id="12" name="Picture 11">
            <a:extLst>
              <a:ext uri="{FF2B5EF4-FFF2-40B4-BE49-F238E27FC236}">
                <a16:creationId xmlns:a16="http://schemas.microsoft.com/office/drawing/2014/main" id="{4B89C6B8-D846-4B21-AAA2-6CDAC6D3D172}"/>
              </a:ext>
            </a:extLst>
          </p:cNvPr>
          <p:cNvPicPr>
            <a:picLocks noChangeAspect="1"/>
          </p:cNvPicPr>
          <p:nvPr/>
        </p:nvPicPr>
        <p:blipFill rotWithShape="1">
          <a:blip r:embed="rId4">
            <a:extLst>
              <a:ext uri="{28A0092B-C50C-407E-A947-70E740481C1C}">
                <a14:useLocalDpi xmlns:a14="http://schemas.microsoft.com/office/drawing/2010/main" val="0"/>
              </a:ext>
            </a:extLst>
          </a:blip>
          <a:srcRect b="21049"/>
          <a:stretch/>
        </p:blipFill>
        <p:spPr>
          <a:xfrm>
            <a:off x="1882039" y="3751611"/>
            <a:ext cx="5274921" cy="1999337"/>
          </a:xfrm>
          <a:prstGeom prst="rect">
            <a:avLst/>
          </a:prstGeom>
        </p:spPr>
      </p:pic>
      <p:sp>
        <p:nvSpPr>
          <p:cNvPr id="13" name="Footer Placeholder 4">
            <a:extLst>
              <a:ext uri="{FF2B5EF4-FFF2-40B4-BE49-F238E27FC236}">
                <a16:creationId xmlns:a16="http://schemas.microsoft.com/office/drawing/2014/main" id="{F6B89563-1FAC-4F09-AF79-33136BEA060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465671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3" name="Content Placeholder 7">
            <a:extLst>
              <a:ext uri="{FF2B5EF4-FFF2-40B4-BE49-F238E27FC236}">
                <a16:creationId xmlns:a16="http://schemas.microsoft.com/office/drawing/2014/main" id="{39383731-182C-4A9B-B7D7-D715C35AFE8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93979" y="997749"/>
            <a:ext cx="5356042" cy="1287574"/>
          </a:xfrm>
        </p:spPr>
      </p:pic>
      <p:pic>
        <p:nvPicPr>
          <p:cNvPr id="14" name="Picture 13">
            <a:extLst>
              <a:ext uri="{FF2B5EF4-FFF2-40B4-BE49-F238E27FC236}">
                <a16:creationId xmlns:a16="http://schemas.microsoft.com/office/drawing/2014/main" id="{24FDD988-FEC4-449D-82D4-FDC6325CEB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3" y="2334385"/>
            <a:ext cx="2430056" cy="852889"/>
          </a:xfrm>
          <a:prstGeom prst="rect">
            <a:avLst/>
          </a:prstGeom>
        </p:spPr>
      </p:pic>
      <p:pic>
        <p:nvPicPr>
          <p:cNvPr id="15" name="Picture 14">
            <a:extLst>
              <a:ext uri="{FF2B5EF4-FFF2-40B4-BE49-F238E27FC236}">
                <a16:creationId xmlns:a16="http://schemas.microsoft.com/office/drawing/2014/main" id="{59A17358-ED22-4159-8B93-C58623973D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9818" y="3242259"/>
            <a:ext cx="3382126" cy="659228"/>
          </a:xfrm>
          <a:prstGeom prst="rect">
            <a:avLst/>
          </a:prstGeom>
        </p:spPr>
      </p:pic>
      <p:pic>
        <p:nvPicPr>
          <p:cNvPr id="16" name="Picture 15">
            <a:extLst>
              <a:ext uri="{FF2B5EF4-FFF2-40B4-BE49-F238E27FC236}">
                <a16:creationId xmlns:a16="http://schemas.microsoft.com/office/drawing/2014/main" id="{AF66AFCB-1043-4D7B-97FA-1F7CCDA413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78813" y="3947297"/>
            <a:ext cx="5024136" cy="876209"/>
          </a:xfrm>
          <a:prstGeom prst="rect">
            <a:avLst/>
          </a:prstGeom>
        </p:spPr>
      </p:pic>
      <p:pic>
        <p:nvPicPr>
          <p:cNvPr id="17" name="Picture 16">
            <a:extLst>
              <a:ext uri="{FF2B5EF4-FFF2-40B4-BE49-F238E27FC236}">
                <a16:creationId xmlns:a16="http://schemas.microsoft.com/office/drawing/2014/main" id="{F1D32D67-1833-4C92-B7EA-CCC2171905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4326" y="4888859"/>
            <a:ext cx="2753109" cy="847843"/>
          </a:xfrm>
          <a:prstGeom prst="rect">
            <a:avLst/>
          </a:prstGeom>
        </p:spPr>
      </p:pic>
      <p:sp>
        <p:nvSpPr>
          <p:cNvPr id="11" name="Footer Placeholder 4">
            <a:extLst>
              <a:ext uri="{FF2B5EF4-FFF2-40B4-BE49-F238E27FC236}">
                <a16:creationId xmlns:a16="http://schemas.microsoft.com/office/drawing/2014/main" id="{F15476FE-EC5F-4BD9-9C70-2746E5723CB5}"/>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3942683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27</a:t>
            </a:fld>
            <a:endParaRPr lang="de-DE"/>
          </a:p>
        </p:txBody>
      </p:sp>
      <p:sp>
        <p:nvSpPr>
          <p:cNvPr id="7" name="Footer Placeholder 4">
            <a:extLst>
              <a:ext uri="{FF2B5EF4-FFF2-40B4-BE49-F238E27FC236}">
                <a16:creationId xmlns:a16="http://schemas.microsoft.com/office/drawing/2014/main" id="{C4C146E8-EC73-46FC-8B03-58FA3D7A2538}"/>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4" name="Picture 3">
            <a:extLst>
              <a:ext uri="{FF2B5EF4-FFF2-40B4-BE49-F238E27FC236}">
                <a16:creationId xmlns:a16="http://schemas.microsoft.com/office/drawing/2014/main" id="{A0D626CB-8E69-4F94-8B7B-1988E318B467}"/>
              </a:ext>
            </a:extLst>
          </p:cNvPr>
          <p:cNvPicPr>
            <a:picLocks noChangeAspect="1"/>
          </p:cNvPicPr>
          <p:nvPr/>
        </p:nvPicPr>
        <p:blipFill>
          <a:blip r:embed="rId3"/>
          <a:stretch>
            <a:fillRect/>
          </a:stretch>
        </p:blipFill>
        <p:spPr>
          <a:xfrm>
            <a:off x="-11795" y="833202"/>
            <a:ext cx="9144000" cy="6024798"/>
          </a:xfrm>
          <a:prstGeom prst="rect">
            <a:avLst/>
          </a:prstGeom>
        </p:spPr>
      </p:pic>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Acht-Punkte-Algorithmus</a:t>
            </a:r>
          </a:p>
        </p:txBody>
      </p:sp>
      <p:sp>
        <p:nvSpPr>
          <p:cNvPr id="5" name="Rectangle 4">
            <a:extLst>
              <a:ext uri="{FF2B5EF4-FFF2-40B4-BE49-F238E27FC236}">
                <a16:creationId xmlns:a16="http://schemas.microsoft.com/office/drawing/2014/main" id="{4EC06925-E197-4EBA-9329-D32003E41DEC}"/>
              </a:ext>
            </a:extLst>
          </p:cNvPr>
          <p:cNvSpPr/>
          <p:nvPr/>
        </p:nvSpPr>
        <p:spPr bwMode="auto">
          <a:xfrm>
            <a:off x="7740352" y="2924944"/>
            <a:ext cx="1008112" cy="792088"/>
          </a:xfrm>
          <a:prstGeom prst="rect">
            <a:avLst/>
          </a:prstGeom>
          <a:solidFill>
            <a:schemeClr val="bg1"/>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accent3"/>
              </a:solidFill>
              <a:effectLst/>
              <a:latin typeface="Arial Narrow" pitchFamily="-112" charset="0"/>
              <a:ea typeface="ＭＳ Ｐゴシック" pitchFamily="-112" charset="-128"/>
            </a:endParaRPr>
          </a:p>
        </p:txBody>
      </p:sp>
    </p:spTree>
    <p:extLst>
      <p:ext uri="{BB962C8B-B14F-4D97-AF65-F5344CB8AC3E}">
        <p14:creationId xmlns:p14="http://schemas.microsoft.com/office/powerpoint/2010/main" val="38251608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Bestimmung extrinsischer Kameraparameter</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3" name="Picture 2">
            <a:extLst>
              <a:ext uri="{FF2B5EF4-FFF2-40B4-BE49-F238E27FC236}">
                <a16:creationId xmlns:a16="http://schemas.microsoft.com/office/drawing/2014/main" id="{38B80F73-331C-48EB-8559-18A745A8E96F}"/>
              </a:ext>
            </a:extLst>
          </p:cNvPr>
          <p:cNvPicPr>
            <a:picLocks noChangeAspect="1"/>
          </p:cNvPicPr>
          <p:nvPr/>
        </p:nvPicPr>
        <p:blipFill>
          <a:blip r:embed="rId3"/>
          <a:stretch>
            <a:fillRect/>
          </a:stretch>
        </p:blipFill>
        <p:spPr>
          <a:xfrm>
            <a:off x="971550" y="1291106"/>
            <a:ext cx="2691000" cy="1601600"/>
          </a:xfrm>
          <a:prstGeom prst="rect">
            <a:avLst/>
          </a:prstGeom>
        </p:spPr>
      </p:pic>
      <p:pic>
        <p:nvPicPr>
          <p:cNvPr id="4" name="Picture 3">
            <a:extLst>
              <a:ext uri="{FF2B5EF4-FFF2-40B4-BE49-F238E27FC236}">
                <a16:creationId xmlns:a16="http://schemas.microsoft.com/office/drawing/2014/main" id="{F9F0132D-99E2-457E-9684-E9A67B0E60F1}"/>
              </a:ext>
            </a:extLst>
          </p:cNvPr>
          <p:cNvPicPr>
            <a:picLocks noChangeAspect="1"/>
          </p:cNvPicPr>
          <p:nvPr/>
        </p:nvPicPr>
        <p:blipFill>
          <a:blip r:embed="rId4"/>
          <a:stretch>
            <a:fillRect/>
          </a:stretch>
        </p:blipFill>
        <p:spPr>
          <a:xfrm>
            <a:off x="1509750" y="3085418"/>
            <a:ext cx="1614600" cy="571200"/>
          </a:xfrm>
          <a:prstGeom prst="rect">
            <a:avLst/>
          </a:prstGeom>
        </p:spPr>
      </p:pic>
      <p:pic>
        <p:nvPicPr>
          <p:cNvPr id="5" name="Picture 4">
            <a:extLst>
              <a:ext uri="{FF2B5EF4-FFF2-40B4-BE49-F238E27FC236}">
                <a16:creationId xmlns:a16="http://schemas.microsoft.com/office/drawing/2014/main" id="{4791813A-F689-48DE-A410-6C3A287938F6}"/>
              </a:ext>
            </a:extLst>
          </p:cNvPr>
          <p:cNvPicPr>
            <a:picLocks noChangeAspect="1"/>
          </p:cNvPicPr>
          <p:nvPr/>
        </p:nvPicPr>
        <p:blipFill>
          <a:blip r:embed="rId5"/>
          <a:stretch>
            <a:fillRect/>
          </a:stretch>
        </p:blipFill>
        <p:spPr>
          <a:xfrm>
            <a:off x="1195800" y="3839779"/>
            <a:ext cx="2466750" cy="515200"/>
          </a:xfrm>
          <a:prstGeom prst="rect">
            <a:avLst/>
          </a:prstGeom>
        </p:spPr>
      </p:pic>
      <p:pic>
        <p:nvPicPr>
          <p:cNvPr id="6" name="Picture 5">
            <a:extLst>
              <a:ext uri="{FF2B5EF4-FFF2-40B4-BE49-F238E27FC236}">
                <a16:creationId xmlns:a16="http://schemas.microsoft.com/office/drawing/2014/main" id="{ADDB0BC0-EC8C-43B6-8186-8D5A56635067}"/>
              </a:ext>
            </a:extLst>
          </p:cNvPr>
          <p:cNvPicPr>
            <a:picLocks noChangeAspect="1"/>
          </p:cNvPicPr>
          <p:nvPr/>
        </p:nvPicPr>
        <p:blipFill>
          <a:blip r:embed="rId6"/>
          <a:stretch>
            <a:fillRect/>
          </a:stretch>
        </p:blipFill>
        <p:spPr>
          <a:xfrm>
            <a:off x="4357688" y="1258271"/>
            <a:ext cx="4215900" cy="1265600"/>
          </a:xfrm>
          <a:prstGeom prst="rect">
            <a:avLst/>
          </a:prstGeom>
        </p:spPr>
      </p:pic>
      <p:pic>
        <p:nvPicPr>
          <p:cNvPr id="8" name="Picture 7">
            <a:extLst>
              <a:ext uri="{FF2B5EF4-FFF2-40B4-BE49-F238E27FC236}">
                <a16:creationId xmlns:a16="http://schemas.microsoft.com/office/drawing/2014/main" id="{C0B7E7FC-3CA2-435F-8458-E6DD0C18555D}"/>
              </a:ext>
            </a:extLst>
          </p:cNvPr>
          <p:cNvPicPr>
            <a:picLocks noChangeAspect="1"/>
          </p:cNvPicPr>
          <p:nvPr/>
        </p:nvPicPr>
        <p:blipFill>
          <a:blip r:embed="rId7"/>
          <a:stretch>
            <a:fillRect/>
          </a:stretch>
        </p:blipFill>
        <p:spPr>
          <a:xfrm>
            <a:off x="450726" y="4487489"/>
            <a:ext cx="3722550" cy="1164800"/>
          </a:xfrm>
          <a:prstGeom prst="rect">
            <a:avLst/>
          </a:prstGeom>
        </p:spPr>
      </p:pic>
      <p:pic>
        <p:nvPicPr>
          <p:cNvPr id="11" name="Picture 10">
            <a:extLst>
              <a:ext uri="{FF2B5EF4-FFF2-40B4-BE49-F238E27FC236}">
                <a16:creationId xmlns:a16="http://schemas.microsoft.com/office/drawing/2014/main" id="{093E107D-0743-4849-ACEA-6EF9EF7596EA}"/>
              </a:ext>
            </a:extLst>
          </p:cNvPr>
          <p:cNvPicPr>
            <a:picLocks noChangeAspect="1"/>
          </p:cNvPicPr>
          <p:nvPr/>
        </p:nvPicPr>
        <p:blipFill>
          <a:blip r:embed="rId8"/>
          <a:stretch>
            <a:fillRect/>
          </a:stretch>
        </p:blipFill>
        <p:spPr>
          <a:xfrm>
            <a:off x="5296699" y="2732548"/>
            <a:ext cx="2377050" cy="593600"/>
          </a:xfrm>
          <a:prstGeom prst="rect">
            <a:avLst/>
          </a:prstGeom>
        </p:spPr>
      </p:pic>
      <p:pic>
        <p:nvPicPr>
          <p:cNvPr id="12" name="Picture 11">
            <a:extLst>
              <a:ext uri="{FF2B5EF4-FFF2-40B4-BE49-F238E27FC236}">
                <a16:creationId xmlns:a16="http://schemas.microsoft.com/office/drawing/2014/main" id="{11CB61C5-FF9A-4509-B252-BB91EC9DD0A5}"/>
              </a:ext>
            </a:extLst>
          </p:cNvPr>
          <p:cNvPicPr>
            <a:picLocks noChangeAspect="1"/>
          </p:cNvPicPr>
          <p:nvPr/>
        </p:nvPicPr>
        <p:blipFill>
          <a:blip r:embed="rId9"/>
          <a:stretch>
            <a:fillRect/>
          </a:stretch>
        </p:blipFill>
        <p:spPr>
          <a:xfrm>
            <a:off x="4085749" y="3474761"/>
            <a:ext cx="4798950" cy="918400"/>
          </a:xfrm>
          <a:prstGeom prst="rect">
            <a:avLst/>
          </a:prstGeom>
        </p:spPr>
      </p:pic>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209659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Singulärwertszerlegung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DFB533FB-8116-4F3E-BE93-F9B2C1D56B8B}"/>
              </a:ext>
            </a:extLst>
          </p:cNvPr>
          <p:cNvPicPr>
            <a:picLocks noChangeAspect="1"/>
          </p:cNvPicPr>
          <p:nvPr/>
        </p:nvPicPr>
        <p:blipFill>
          <a:blip r:embed="rId3"/>
          <a:stretch>
            <a:fillRect/>
          </a:stretch>
        </p:blipFill>
        <p:spPr>
          <a:xfrm>
            <a:off x="2710725" y="2101800"/>
            <a:ext cx="3722550" cy="2654400"/>
          </a:xfrm>
          <a:prstGeom prst="rect">
            <a:avLst/>
          </a:prstGeom>
        </p:spPr>
      </p:pic>
    </p:spTree>
    <p:extLst>
      <p:ext uri="{BB962C8B-B14F-4D97-AF65-F5344CB8AC3E}">
        <p14:creationId xmlns:p14="http://schemas.microsoft.com/office/powerpoint/2010/main" val="3775108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471488" y="334182"/>
            <a:ext cx="7772400" cy="533400"/>
          </a:xfrm>
        </p:spPr>
        <p:txBody>
          <a:bodyPr/>
          <a:lstStyle/>
          <a:p>
            <a:r>
              <a:rPr lang="de-DE" b="1" dirty="0">
                <a:latin typeface="Calibri" panose="020F0502020204030204" pitchFamily="34" charset="0"/>
                <a:cs typeface="Calibri" panose="020F0502020204030204" pitchFamily="34" charset="0"/>
              </a:rPr>
              <a:t>Gliederung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Rectangle: Rounded Corners 1">
            <a:extLst>
              <a:ext uri="{FF2B5EF4-FFF2-40B4-BE49-F238E27FC236}">
                <a16:creationId xmlns:a16="http://schemas.microsoft.com/office/drawing/2014/main" id="{7FBFF254-2E1E-48A3-8CAE-34D4689B89CE}"/>
              </a:ext>
            </a:extLst>
          </p:cNvPr>
          <p:cNvSpPr/>
          <p:nvPr/>
        </p:nvSpPr>
        <p:spPr bwMode="auto">
          <a:xfrm>
            <a:off x="611560" y="1894682"/>
            <a:ext cx="4320480" cy="1512168"/>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3" name="Rectangle: Rounded Corners 2">
            <a:extLst>
              <a:ext uri="{FF2B5EF4-FFF2-40B4-BE49-F238E27FC236}">
                <a16:creationId xmlns:a16="http://schemas.microsoft.com/office/drawing/2014/main" id="{B052102B-4791-4FF5-8019-DA68E0C31858}"/>
              </a:ext>
            </a:extLst>
          </p:cNvPr>
          <p:cNvSpPr/>
          <p:nvPr/>
        </p:nvSpPr>
        <p:spPr bwMode="auto">
          <a:xfrm>
            <a:off x="471488" y="1894682"/>
            <a:ext cx="3740472" cy="1368152"/>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4" name="Rectangle: Rounded Corners 3">
            <a:extLst>
              <a:ext uri="{FF2B5EF4-FFF2-40B4-BE49-F238E27FC236}">
                <a16:creationId xmlns:a16="http://schemas.microsoft.com/office/drawing/2014/main" id="{A259F081-8FD3-4530-9925-7A15FC214013}"/>
              </a:ext>
            </a:extLst>
          </p:cNvPr>
          <p:cNvSpPr/>
          <p:nvPr/>
        </p:nvSpPr>
        <p:spPr bwMode="auto">
          <a:xfrm>
            <a:off x="179512" y="1410594"/>
            <a:ext cx="7056784" cy="1368152"/>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1. Grundlagen für die Stereorekonstruktion:</a:t>
            </a:r>
          </a:p>
          <a:p>
            <a:pPr marL="342900" marR="0" indent="-342900" defTabSz="914400" rtl="0" eaLnBrk="0" fontAlgn="base" latinLnBrk="0" hangingPunct="0">
              <a:lnSpc>
                <a:spcPct val="10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Kameramodell.</a:t>
            </a:r>
          </a:p>
          <a:p>
            <a:pPr marL="342900" marR="0" indent="-342900" defTabSz="914400" rtl="0" eaLnBrk="0" fontAlgn="base" latinLnBrk="0" hangingPunct="0">
              <a:lnSpc>
                <a:spcPct val="10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Fundamental Matrix und essentielle Matrix.</a:t>
            </a:r>
          </a:p>
          <a:p>
            <a:pPr marL="342900" marR="0" indent="-342900" defTabSz="914400" rtl="0" eaLnBrk="0" fontAlgn="base" latinLnBrk="0" hangingPunct="0">
              <a:lnSpc>
                <a:spcPct val="80000"/>
              </a:lnSpc>
              <a:spcBef>
                <a:spcPct val="50000"/>
              </a:spcBef>
              <a:spcAft>
                <a:spcPct val="0"/>
              </a:spcAft>
              <a:buClrTx/>
              <a:buSzTx/>
              <a:buFontTx/>
              <a:buNone/>
              <a:tabLst/>
            </a:pPr>
            <a:endParaRPr kumimoji="0" lang="de-DE" sz="2400" b="0" i="0" u="none" strike="noStrike" cap="none" normalizeH="0" baseline="0" dirty="0">
              <a:ln>
                <a:noFill/>
              </a:ln>
              <a:solidFill>
                <a:schemeClr val="tx1"/>
              </a:solidFill>
              <a:effectLst/>
              <a:latin typeface="Arial Narrow" pitchFamily="-112" charset="0"/>
              <a:ea typeface="ＭＳ Ｐゴシック" pitchFamily="-112" charset="-128"/>
            </a:endParaRPr>
          </a:p>
        </p:txBody>
      </p:sp>
      <p:sp>
        <p:nvSpPr>
          <p:cNvPr id="11" name="Rectangle: Rounded Corners 10">
            <a:extLst>
              <a:ext uri="{FF2B5EF4-FFF2-40B4-BE49-F238E27FC236}">
                <a16:creationId xmlns:a16="http://schemas.microsoft.com/office/drawing/2014/main" id="{78498DD7-0693-4DE0-875E-C02F4D3F45BF}"/>
              </a:ext>
            </a:extLst>
          </p:cNvPr>
          <p:cNvSpPr/>
          <p:nvPr/>
        </p:nvSpPr>
        <p:spPr bwMode="auto">
          <a:xfrm>
            <a:off x="1851826" y="2849516"/>
            <a:ext cx="7056784" cy="814286"/>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2. Synthetische Rekonstruktion:</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rPr>
              <a:t>Arbeitsprozess des Algorithmus.</a:t>
            </a:r>
          </a:p>
        </p:txBody>
      </p:sp>
      <p:sp>
        <p:nvSpPr>
          <p:cNvPr id="12" name="Rectangle: Rounded Corners 11">
            <a:extLst>
              <a:ext uri="{FF2B5EF4-FFF2-40B4-BE49-F238E27FC236}">
                <a16:creationId xmlns:a16="http://schemas.microsoft.com/office/drawing/2014/main" id="{DAF4ED79-5F9D-4A8B-B8F5-CE9C4D461E9D}"/>
              </a:ext>
            </a:extLst>
          </p:cNvPr>
          <p:cNvSpPr/>
          <p:nvPr/>
        </p:nvSpPr>
        <p:spPr bwMode="auto">
          <a:xfrm>
            <a:off x="179512" y="3746922"/>
            <a:ext cx="7056784" cy="786421"/>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lang="de-DE" sz="2400" b="1" u="none" dirty="0">
                <a:solidFill>
                  <a:srgbClr val="C00000"/>
                </a:solidFill>
                <a:latin typeface="Calibri" panose="020F0502020204030204" pitchFamily="34" charset="0"/>
                <a:ea typeface="ＭＳ Ｐゴシック" pitchFamily="-112" charset="-128"/>
                <a:cs typeface="Calibri" panose="020F0502020204030204" pitchFamily="34" charset="0"/>
              </a:rPr>
              <a:t>3. Reale</a:t>
            </a: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 Rekonstruktion:</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Anwenden des Algorithmus auf ein reales Stereobildpaar.</a:t>
            </a:r>
            <a:endPar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endParaRPr>
          </a:p>
        </p:txBody>
      </p:sp>
      <p:sp>
        <p:nvSpPr>
          <p:cNvPr id="14" name="Rectangle: Rounded Corners 13">
            <a:extLst>
              <a:ext uri="{FF2B5EF4-FFF2-40B4-BE49-F238E27FC236}">
                <a16:creationId xmlns:a16="http://schemas.microsoft.com/office/drawing/2014/main" id="{A1539B6D-6D33-4464-904B-11C7AAEF385B}"/>
              </a:ext>
            </a:extLst>
          </p:cNvPr>
          <p:cNvSpPr/>
          <p:nvPr/>
        </p:nvSpPr>
        <p:spPr bwMode="auto">
          <a:xfrm>
            <a:off x="1851826" y="4600034"/>
            <a:ext cx="7056784" cy="786421"/>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lang="de-DE" sz="2400" b="1" u="none" dirty="0">
                <a:solidFill>
                  <a:srgbClr val="C00000"/>
                </a:solidFill>
                <a:latin typeface="Calibri" panose="020F0502020204030204" pitchFamily="34" charset="0"/>
                <a:ea typeface="ＭＳ Ｐゴシック" pitchFamily="-112" charset="-128"/>
                <a:cs typeface="Calibri" panose="020F0502020204030204" pitchFamily="34" charset="0"/>
              </a:rPr>
              <a:t>4. Unterschiedlicher Auflösungen</a:t>
            </a: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Welche Auswirkungen hat das auf den Algorithmus</a:t>
            </a:r>
            <a:endPar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endParaRPr>
          </a:p>
        </p:txBody>
      </p:sp>
      <p:sp>
        <p:nvSpPr>
          <p:cNvPr id="15" name="Footer Placeholder 4">
            <a:extLst>
              <a:ext uri="{FF2B5EF4-FFF2-40B4-BE49-F238E27FC236}">
                <a16:creationId xmlns:a16="http://schemas.microsoft.com/office/drawing/2014/main" id="{F8E2A0DE-4DEB-4D1C-86AF-C413F7D4CB4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472708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17" name="Content Placeholder 2">
            <a:extLst>
              <a:ext uri="{FF2B5EF4-FFF2-40B4-BE49-F238E27FC236}">
                <a16:creationId xmlns:a16="http://schemas.microsoft.com/office/drawing/2014/main" id="{3E8D6212-2EB3-4088-8F64-50162AFEADE4}"/>
              </a:ext>
            </a:extLst>
          </p:cNvPr>
          <p:cNvSpPr>
            <a:spLocks noGrp="1"/>
          </p:cNvSpPr>
          <p:nvPr>
            <p:ph idx="1"/>
          </p:nvPr>
        </p:nvSpPr>
        <p:spPr>
          <a:xfrm>
            <a:off x="509254" y="1259645"/>
            <a:ext cx="8351837" cy="4038600"/>
          </a:xfrm>
        </p:spPr>
        <p:txBody>
          <a:bodyPr/>
          <a:lstStyle/>
          <a:p>
            <a:pPr marL="0" indent="0"/>
            <a:r>
              <a:rPr lang="de-DE" sz="2000" dirty="0">
                <a:latin typeface="Calibri (Body)"/>
              </a:rPr>
              <a:t>Das Verfahren schematisch aufschreiben.. Formeln sind in den Folien darunter</a:t>
            </a: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a:buFont typeface="Arial" panose="020B0604020202020204" pitchFamily="34" charset="0"/>
              <a:buChar char="•"/>
            </a:pPr>
            <a:endParaRPr lang="de-DE" sz="2000" dirty="0">
              <a:latin typeface="Calibri (Body)"/>
            </a:endParaRPr>
          </a:p>
          <a:p>
            <a:pPr>
              <a:buFont typeface="Arial" panose="020B0604020202020204" pitchFamily="34" charset="0"/>
              <a:buChar char="•"/>
            </a:pPr>
            <a:endParaRPr lang="de-DE" sz="2000" dirty="0">
              <a:latin typeface="Calibri (Body)"/>
            </a:endParaRPr>
          </a:p>
          <a:p>
            <a:pPr>
              <a:buFont typeface="Arial" panose="020B0604020202020204" pitchFamily="34" charset="0"/>
              <a:buChar char="•"/>
            </a:pPr>
            <a:endParaRPr lang="de-DE" sz="2000" dirty="0">
              <a:latin typeface="Calibri (Body)"/>
            </a:endParaRPr>
          </a:p>
        </p:txBody>
      </p:sp>
    </p:spTree>
    <p:extLst>
      <p:ext uri="{BB962C8B-B14F-4D97-AF65-F5344CB8AC3E}">
        <p14:creationId xmlns:p14="http://schemas.microsoft.com/office/powerpoint/2010/main" val="5404965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5AAB66F5-51BE-4D56-8D10-E5F72EEF0C9D}"/>
              </a:ext>
            </a:extLst>
          </p:cNvPr>
          <p:cNvPicPr>
            <a:picLocks noChangeAspect="1"/>
          </p:cNvPicPr>
          <p:nvPr/>
        </p:nvPicPr>
        <p:blipFill>
          <a:blip r:embed="rId3"/>
          <a:stretch>
            <a:fillRect/>
          </a:stretch>
        </p:blipFill>
        <p:spPr>
          <a:xfrm>
            <a:off x="251520" y="1412776"/>
            <a:ext cx="3588000" cy="414400"/>
          </a:xfrm>
          <a:prstGeom prst="rect">
            <a:avLst/>
          </a:prstGeom>
        </p:spPr>
      </p:pic>
      <p:pic>
        <p:nvPicPr>
          <p:cNvPr id="4" name="Picture 3">
            <a:extLst>
              <a:ext uri="{FF2B5EF4-FFF2-40B4-BE49-F238E27FC236}">
                <a16:creationId xmlns:a16="http://schemas.microsoft.com/office/drawing/2014/main" id="{3055F55F-1071-4E7F-A1CB-B644AEBBA581}"/>
              </a:ext>
            </a:extLst>
          </p:cNvPr>
          <p:cNvPicPr>
            <a:picLocks noChangeAspect="1"/>
          </p:cNvPicPr>
          <p:nvPr/>
        </p:nvPicPr>
        <p:blipFill>
          <a:blip r:embed="rId4"/>
          <a:stretch>
            <a:fillRect/>
          </a:stretch>
        </p:blipFill>
        <p:spPr>
          <a:xfrm>
            <a:off x="539750" y="1803644"/>
            <a:ext cx="3094650" cy="369600"/>
          </a:xfrm>
          <a:prstGeom prst="rect">
            <a:avLst/>
          </a:prstGeom>
        </p:spPr>
      </p:pic>
      <p:pic>
        <p:nvPicPr>
          <p:cNvPr id="5" name="Picture 4">
            <a:extLst>
              <a:ext uri="{FF2B5EF4-FFF2-40B4-BE49-F238E27FC236}">
                <a16:creationId xmlns:a16="http://schemas.microsoft.com/office/drawing/2014/main" id="{626FFD9D-DAD3-4E2A-8EFC-BB56F73919EE}"/>
              </a:ext>
            </a:extLst>
          </p:cNvPr>
          <p:cNvPicPr>
            <a:picLocks noChangeAspect="1"/>
          </p:cNvPicPr>
          <p:nvPr/>
        </p:nvPicPr>
        <p:blipFill>
          <a:blip r:embed="rId5"/>
          <a:stretch>
            <a:fillRect/>
          </a:stretch>
        </p:blipFill>
        <p:spPr>
          <a:xfrm>
            <a:off x="206669" y="2137669"/>
            <a:ext cx="3632850" cy="448000"/>
          </a:xfrm>
          <a:prstGeom prst="rect">
            <a:avLst/>
          </a:prstGeom>
        </p:spPr>
      </p:pic>
      <p:pic>
        <p:nvPicPr>
          <p:cNvPr id="6" name="Picture 5">
            <a:extLst>
              <a:ext uri="{FF2B5EF4-FFF2-40B4-BE49-F238E27FC236}">
                <a16:creationId xmlns:a16="http://schemas.microsoft.com/office/drawing/2014/main" id="{B45D4B9D-F671-4B2B-9E67-E3A60E4929F8}"/>
              </a:ext>
            </a:extLst>
          </p:cNvPr>
          <p:cNvPicPr>
            <a:picLocks noChangeAspect="1"/>
          </p:cNvPicPr>
          <p:nvPr/>
        </p:nvPicPr>
        <p:blipFill>
          <a:blip r:embed="rId6"/>
          <a:stretch>
            <a:fillRect/>
          </a:stretch>
        </p:blipFill>
        <p:spPr>
          <a:xfrm>
            <a:off x="212361" y="2580817"/>
            <a:ext cx="3677700" cy="1747200"/>
          </a:xfrm>
          <a:prstGeom prst="rect">
            <a:avLst/>
          </a:prstGeom>
        </p:spPr>
      </p:pic>
      <p:pic>
        <p:nvPicPr>
          <p:cNvPr id="7" name="Picture 6">
            <a:extLst>
              <a:ext uri="{FF2B5EF4-FFF2-40B4-BE49-F238E27FC236}">
                <a16:creationId xmlns:a16="http://schemas.microsoft.com/office/drawing/2014/main" id="{889C28FC-2CE0-4D66-9C6D-2A951FB061E8}"/>
              </a:ext>
            </a:extLst>
          </p:cNvPr>
          <p:cNvPicPr>
            <a:picLocks noChangeAspect="1"/>
          </p:cNvPicPr>
          <p:nvPr/>
        </p:nvPicPr>
        <p:blipFill>
          <a:blip r:embed="rId7"/>
          <a:stretch>
            <a:fillRect/>
          </a:stretch>
        </p:blipFill>
        <p:spPr>
          <a:xfrm>
            <a:off x="1193369" y="4185262"/>
            <a:ext cx="1659450" cy="537600"/>
          </a:xfrm>
          <a:prstGeom prst="rect">
            <a:avLst/>
          </a:prstGeom>
        </p:spPr>
      </p:pic>
      <p:pic>
        <p:nvPicPr>
          <p:cNvPr id="11" name="Picture 10">
            <a:extLst>
              <a:ext uri="{FF2B5EF4-FFF2-40B4-BE49-F238E27FC236}">
                <a16:creationId xmlns:a16="http://schemas.microsoft.com/office/drawing/2014/main" id="{24C3A6D2-EC06-4058-B78F-3DCCB2BB3A0B}"/>
              </a:ext>
            </a:extLst>
          </p:cNvPr>
          <p:cNvPicPr>
            <a:picLocks noChangeAspect="1"/>
          </p:cNvPicPr>
          <p:nvPr/>
        </p:nvPicPr>
        <p:blipFill>
          <a:blip r:embed="rId8"/>
          <a:stretch>
            <a:fillRect/>
          </a:stretch>
        </p:blipFill>
        <p:spPr>
          <a:xfrm>
            <a:off x="610319" y="4623527"/>
            <a:ext cx="2825550" cy="940800"/>
          </a:xfrm>
          <a:prstGeom prst="rect">
            <a:avLst/>
          </a:prstGeom>
        </p:spPr>
      </p:pic>
      <p:pic>
        <p:nvPicPr>
          <p:cNvPr id="12" name="Picture 11">
            <a:extLst>
              <a:ext uri="{FF2B5EF4-FFF2-40B4-BE49-F238E27FC236}">
                <a16:creationId xmlns:a16="http://schemas.microsoft.com/office/drawing/2014/main" id="{B075B368-3AE0-4F97-9118-11A5004A977B}"/>
              </a:ext>
            </a:extLst>
          </p:cNvPr>
          <p:cNvPicPr>
            <a:picLocks noChangeAspect="1"/>
          </p:cNvPicPr>
          <p:nvPr/>
        </p:nvPicPr>
        <p:blipFill>
          <a:blip r:embed="rId9"/>
          <a:stretch>
            <a:fillRect/>
          </a:stretch>
        </p:blipFill>
        <p:spPr>
          <a:xfrm>
            <a:off x="5356875" y="1299644"/>
            <a:ext cx="2421900" cy="1747200"/>
          </a:xfrm>
          <a:prstGeom prst="rect">
            <a:avLst/>
          </a:prstGeom>
        </p:spPr>
      </p:pic>
      <p:pic>
        <p:nvPicPr>
          <p:cNvPr id="13" name="Picture 12">
            <a:extLst>
              <a:ext uri="{FF2B5EF4-FFF2-40B4-BE49-F238E27FC236}">
                <a16:creationId xmlns:a16="http://schemas.microsoft.com/office/drawing/2014/main" id="{196BA819-FC87-4485-B7D4-8D071AE0F910}"/>
              </a:ext>
            </a:extLst>
          </p:cNvPr>
          <p:cNvPicPr>
            <a:picLocks noChangeAspect="1"/>
          </p:cNvPicPr>
          <p:nvPr/>
        </p:nvPicPr>
        <p:blipFill rotWithShape="1">
          <a:blip r:embed="rId10"/>
          <a:srcRect r="58317"/>
          <a:stretch/>
        </p:blipFill>
        <p:spPr>
          <a:xfrm>
            <a:off x="5385840" y="3933221"/>
            <a:ext cx="2392935" cy="280000"/>
          </a:xfrm>
          <a:prstGeom prst="rect">
            <a:avLst/>
          </a:prstGeom>
        </p:spPr>
      </p:pic>
      <p:pic>
        <p:nvPicPr>
          <p:cNvPr id="14" name="Picture 13">
            <a:extLst>
              <a:ext uri="{FF2B5EF4-FFF2-40B4-BE49-F238E27FC236}">
                <a16:creationId xmlns:a16="http://schemas.microsoft.com/office/drawing/2014/main" id="{4CA1D5D4-1B90-401C-A607-24B5EA1484DE}"/>
              </a:ext>
            </a:extLst>
          </p:cNvPr>
          <p:cNvPicPr>
            <a:picLocks noChangeAspect="1"/>
          </p:cNvPicPr>
          <p:nvPr/>
        </p:nvPicPr>
        <p:blipFill>
          <a:blip r:embed="rId11"/>
          <a:stretch>
            <a:fillRect/>
          </a:stretch>
        </p:blipFill>
        <p:spPr>
          <a:xfrm>
            <a:off x="4541163" y="2988439"/>
            <a:ext cx="3991650" cy="940800"/>
          </a:xfrm>
          <a:prstGeom prst="rect">
            <a:avLst/>
          </a:prstGeom>
        </p:spPr>
      </p:pic>
      <p:pic>
        <p:nvPicPr>
          <p:cNvPr id="16" name="Picture 15">
            <a:extLst>
              <a:ext uri="{FF2B5EF4-FFF2-40B4-BE49-F238E27FC236}">
                <a16:creationId xmlns:a16="http://schemas.microsoft.com/office/drawing/2014/main" id="{3F8CF65A-D996-4A61-8260-F793CC7A592F}"/>
              </a:ext>
            </a:extLst>
          </p:cNvPr>
          <p:cNvPicPr>
            <a:picLocks noChangeAspect="1"/>
          </p:cNvPicPr>
          <p:nvPr/>
        </p:nvPicPr>
        <p:blipFill rotWithShape="1">
          <a:blip r:embed="rId10"/>
          <a:srcRect l="41398"/>
          <a:stretch/>
        </p:blipFill>
        <p:spPr>
          <a:xfrm>
            <a:off x="4854888" y="4213221"/>
            <a:ext cx="3364199" cy="280000"/>
          </a:xfrm>
          <a:prstGeom prst="rect">
            <a:avLst/>
          </a:prstGeom>
        </p:spPr>
      </p:pic>
    </p:spTree>
    <p:extLst>
      <p:ext uri="{BB962C8B-B14F-4D97-AF65-F5344CB8AC3E}">
        <p14:creationId xmlns:p14="http://schemas.microsoft.com/office/powerpoint/2010/main" val="88328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FD96199C-BFA2-479E-B931-3819291C6737}"/>
              </a:ext>
            </a:extLst>
          </p:cNvPr>
          <p:cNvPicPr>
            <a:picLocks noChangeAspect="1"/>
          </p:cNvPicPr>
          <p:nvPr/>
        </p:nvPicPr>
        <p:blipFill>
          <a:blip r:embed="rId3"/>
          <a:stretch>
            <a:fillRect/>
          </a:stretch>
        </p:blipFill>
        <p:spPr>
          <a:xfrm>
            <a:off x="3091723" y="1312103"/>
            <a:ext cx="2601300" cy="896000"/>
          </a:xfrm>
          <a:prstGeom prst="rect">
            <a:avLst/>
          </a:prstGeom>
        </p:spPr>
      </p:pic>
      <p:pic>
        <p:nvPicPr>
          <p:cNvPr id="13" name="Picture 12">
            <a:extLst>
              <a:ext uri="{FF2B5EF4-FFF2-40B4-BE49-F238E27FC236}">
                <a16:creationId xmlns:a16="http://schemas.microsoft.com/office/drawing/2014/main" id="{2A2C1D9F-C736-4BB8-9BA1-EC4C030F2460}"/>
              </a:ext>
            </a:extLst>
          </p:cNvPr>
          <p:cNvPicPr>
            <a:picLocks noChangeAspect="1"/>
          </p:cNvPicPr>
          <p:nvPr/>
        </p:nvPicPr>
        <p:blipFill>
          <a:blip r:embed="rId4"/>
          <a:stretch>
            <a:fillRect/>
          </a:stretch>
        </p:blipFill>
        <p:spPr>
          <a:xfrm>
            <a:off x="3203848" y="2069499"/>
            <a:ext cx="2377050" cy="772800"/>
          </a:xfrm>
          <a:prstGeom prst="rect">
            <a:avLst/>
          </a:prstGeom>
        </p:spPr>
      </p:pic>
      <p:pic>
        <p:nvPicPr>
          <p:cNvPr id="14" name="Picture 13">
            <a:extLst>
              <a:ext uri="{FF2B5EF4-FFF2-40B4-BE49-F238E27FC236}">
                <a16:creationId xmlns:a16="http://schemas.microsoft.com/office/drawing/2014/main" id="{6A013333-B43C-4769-B32A-5228CDA096BA}"/>
              </a:ext>
            </a:extLst>
          </p:cNvPr>
          <p:cNvPicPr>
            <a:picLocks noChangeAspect="1"/>
          </p:cNvPicPr>
          <p:nvPr/>
        </p:nvPicPr>
        <p:blipFill>
          <a:blip r:embed="rId5"/>
          <a:stretch>
            <a:fillRect/>
          </a:stretch>
        </p:blipFill>
        <p:spPr>
          <a:xfrm>
            <a:off x="2090263" y="2755920"/>
            <a:ext cx="4574700" cy="481600"/>
          </a:xfrm>
          <a:prstGeom prst="rect">
            <a:avLst/>
          </a:prstGeom>
        </p:spPr>
      </p:pic>
      <p:pic>
        <p:nvPicPr>
          <p:cNvPr id="15" name="Picture 14">
            <a:extLst>
              <a:ext uri="{FF2B5EF4-FFF2-40B4-BE49-F238E27FC236}">
                <a16:creationId xmlns:a16="http://schemas.microsoft.com/office/drawing/2014/main" id="{021CE862-BE08-445B-9EA0-D8704C28A269}"/>
              </a:ext>
            </a:extLst>
          </p:cNvPr>
          <p:cNvPicPr>
            <a:picLocks noChangeAspect="1"/>
          </p:cNvPicPr>
          <p:nvPr/>
        </p:nvPicPr>
        <p:blipFill>
          <a:blip r:embed="rId6"/>
          <a:stretch>
            <a:fillRect/>
          </a:stretch>
        </p:blipFill>
        <p:spPr>
          <a:xfrm>
            <a:off x="2606038" y="3190077"/>
            <a:ext cx="3543150" cy="817600"/>
          </a:xfrm>
          <a:prstGeom prst="rect">
            <a:avLst/>
          </a:prstGeom>
        </p:spPr>
      </p:pic>
      <p:pic>
        <p:nvPicPr>
          <p:cNvPr id="16" name="Picture 15">
            <a:extLst>
              <a:ext uri="{FF2B5EF4-FFF2-40B4-BE49-F238E27FC236}">
                <a16:creationId xmlns:a16="http://schemas.microsoft.com/office/drawing/2014/main" id="{20AD27C1-A0C1-404A-A190-E1F95BB6E39B}"/>
              </a:ext>
            </a:extLst>
          </p:cNvPr>
          <p:cNvPicPr>
            <a:picLocks noChangeAspect="1"/>
          </p:cNvPicPr>
          <p:nvPr/>
        </p:nvPicPr>
        <p:blipFill>
          <a:blip r:embed="rId7"/>
          <a:stretch>
            <a:fillRect/>
          </a:stretch>
        </p:blipFill>
        <p:spPr>
          <a:xfrm>
            <a:off x="2575800" y="3948483"/>
            <a:ext cx="3767400" cy="571200"/>
          </a:xfrm>
          <a:prstGeom prst="rect">
            <a:avLst/>
          </a:prstGeom>
        </p:spPr>
      </p:pic>
      <p:pic>
        <p:nvPicPr>
          <p:cNvPr id="17" name="Picture 16">
            <a:extLst>
              <a:ext uri="{FF2B5EF4-FFF2-40B4-BE49-F238E27FC236}">
                <a16:creationId xmlns:a16="http://schemas.microsoft.com/office/drawing/2014/main" id="{E6E02FAA-B85C-476C-9C3C-78990D4C249B}"/>
              </a:ext>
            </a:extLst>
          </p:cNvPr>
          <p:cNvPicPr>
            <a:picLocks noChangeAspect="1"/>
          </p:cNvPicPr>
          <p:nvPr/>
        </p:nvPicPr>
        <p:blipFill>
          <a:blip r:embed="rId8"/>
          <a:stretch>
            <a:fillRect/>
          </a:stretch>
        </p:blipFill>
        <p:spPr>
          <a:xfrm>
            <a:off x="2239573" y="4506480"/>
            <a:ext cx="4305600" cy="772800"/>
          </a:xfrm>
          <a:prstGeom prst="rect">
            <a:avLst/>
          </a:prstGeom>
        </p:spPr>
      </p:pic>
      <p:pic>
        <p:nvPicPr>
          <p:cNvPr id="18" name="Picture 17">
            <a:extLst>
              <a:ext uri="{FF2B5EF4-FFF2-40B4-BE49-F238E27FC236}">
                <a16:creationId xmlns:a16="http://schemas.microsoft.com/office/drawing/2014/main" id="{6EA385B2-7FE0-4BC4-AC7E-150D9A706D82}"/>
              </a:ext>
            </a:extLst>
          </p:cNvPr>
          <p:cNvPicPr>
            <a:picLocks noChangeAspect="1"/>
          </p:cNvPicPr>
          <p:nvPr/>
        </p:nvPicPr>
        <p:blipFill>
          <a:blip r:embed="rId9"/>
          <a:stretch>
            <a:fillRect/>
          </a:stretch>
        </p:blipFill>
        <p:spPr>
          <a:xfrm>
            <a:off x="1279557" y="5230646"/>
            <a:ext cx="6054750" cy="358400"/>
          </a:xfrm>
          <a:prstGeom prst="rect">
            <a:avLst/>
          </a:prstGeom>
        </p:spPr>
      </p:pic>
    </p:spTree>
    <p:extLst>
      <p:ext uri="{BB962C8B-B14F-4D97-AF65-F5344CB8AC3E}">
        <p14:creationId xmlns:p14="http://schemas.microsoft.com/office/powerpoint/2010/main" val="22677391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13295070-43F5-4484-9E00-06CED18A8954}"/>
              </a:ext>
            </a:extLst>
          </p:cNvPr>
          <p:cNvPicPr>
            <a:picLocks noChangeAspect="1"/>
          </p:cNvPicPr>
          <p:nvPr/>
        </p:nvPicPr>
        <p:blipFill>
          <a:blip r:embed="rId3"/>
          <a:stretch>
            <a:fillRect/>
          </a:stretch>
        </p:blipFill>
        <p:spPr>
          <a:xfrm>
            <a:off x="2867700" y="1037387"/>
            <a:ext cx="3408600" cy="1008000"/>
          </a:xfrm>
          <a:prstGeom prst="rect">
            <a:avLst/>
          </a:prstGeom>
        </p:spPr>
      </p:pic>
      <p:pic>
        <p:nvPicPr>
          <p:cNvPr id="4" name="Picture 3">
            <a:extLst>
              <a:ext uri="{FF2B5EF4-FFF2-40B4-BE49-F238E27FC236}">
                <a16:creationId xmlns:a16="http://schemas.microsoft.com/office/drawing/2014/main" id="{254C7638-961B-44AB-B783-57F0B5DD2ACD}"/>
              </a:ext>
            </a:extLst>
          </p:cNvPr>
          <p:cNvPicPr>
            <a:picLocks noChangeAspect="1"/>
          </p:cNvPicPr>
          <p:nvPr/>
        </p:nvPicPr>
        <p:blipFill>
          <a:blip r:embed="rId4"/>
          <a:stretch>
            <a:fillRect/>
          </a:stretch>
        </p:blipFill>
        <p:spPr>
          <a:xfrm>
            <a:off x="3697425" y="1973491"/>
            <a:ext cx="1749150" cy="716800"/>
          </a:xfrm>
          <a:prstGeom prst="rect">
            <a:avLst/>
          </a:prstGeom>
        </p:spPr>
      </p:pic>
      <p:pic>
        <p:nvPicPr>
          <p:cNvPr id="5" name="Picture 4">
            <a:extLst>
              <a:ext uri="{FF2B5EF4-FFF2-40B4-BE49-F238E27FC236}">
                <a16:creationId xmlns:a16="http://schemas.microsoft.com/office/drawing/2014/main" id="{AC21EC9E-89F5-4F12-8574-2D70B583C4C3}"/>
              </a:ext>
            </a:extLst>
          </p:cNvPr>
          <p:cNvPicPr>
            <a:picLocks noChangeAspect="1"/>
          </p:cNvPicPr>
          <p:nvPr/>
        </p:nvPicPr>
        <p:blipFill>
          <a:blip r:embed="rId5"/>
          <a:stretch>
            <a:fillRect/>
          </a:stretch>
        </p:blipFill>
        <p:spPr>
          <a:xfrm>
            <a:off x="3697425" y="2648729"/>
            <a:ext cx="1749150" cy="761600"/>
          </a:xfrm>
          <a:prstGeom prst="rect">
            <a:avLst/>
          </a:prstGeom>
        </p:spPr>
      </p:pic>
      <p:pic>
        <p:nvPicPr>
          <p:cNvPr id="6" name="Picture 5">
            <a:extLst>
              <a:ext uri="{FF2B5EF4-FFF2-40B4-BE49-F238E27FC236}">
                <a16:creationId xmlns:a16="http://schemas.microsoft.com/office/drawing/2014/main" id="{58FB2A76-26D7-488E-AFA7-965DD29AC823}"/>
              </a:ext>
            </a:extLst>
          </p:cNvPr>
          <p:cNvPicPr>
            <a:picLocks noChangeAspect="1"/>
          </p:cNvPicPr>
          <p:nvPr/>
        </p:nvPicPr>
        <p:blipFill>
          <a:blip r:embed="rId6"/>
          <a:stretch>
            <a:fillRect/>
          </a:stretch>
        </p:blipFill>
        <p:spPr>
          <a:xfrm>
            <a:off x="1907704" y="3375255"/>
            <a:ext cx="2825550" cy="1276800"/>
          </a:xfrm>
          <a:prstGeom prst="rect">
            <a:avLst/>
          </a:prstGeom>
        </p:spPr>
      </p:pic>
      <p:pic>
        <p:nvPicPr>
          <p:cNvPr id="7" name="Picture 6">
            <a:extLst>
              <a:ext uri="{FF2B5EF4-FFF2-40B4-BE49-F238E27FC236}">
                <a16:creationId xmlns:a16="http://schemas.microsoft.com/office/drawing/2014/main" id="{996DC274-396A-47BB-8786-E829BC8B76EF}"/>
              </a:ext>
            </a:extLst>
          </p:cNvPr>
          <p:cNvPicPr>
            <a:picLocks noChangeAspect="1"/>
          </p:cNvPicPr>
          <p:nvPr/>
        </p:nvPicPr>
        <p:blipFill rotWithShape="1">
          <a:blip r:embed="rId7"/>
          <a:srcRect b="-11188"/>
          <a:stretch/>
        </p:blipFill>
        <p:spPr>
          <a:xfrm>
            <a:off x="4727524" y="3394305"/>
            <a:ext cx="3049800" cy="1257750"/>
          </a:xfrm>
          <a:prstGeom prst="rect">
            <a:avLst/>
          </a:prstGeom>
        </p:spPr>
      </p:pic>
      <p:pic>
        <p:nvPicPr>
          <p:cNvPr id="11" name="Picture 10">
            <a:extLst>
              <a:ext uri="{FF2B5EF4-FFF2-40B4-BE49-F238E27FC236}">
                <a16:creationId xmlns:a16="http://schemas.microsoft.com/office/drawing/2014/main" id="{12EED267-9BFA-4B72-80E9-EC91F5466BDB}"/>
              </a:ext>
            </a:extLst>
          </p:cNvPr>
          <p:cNvPicPr>
            <a:picLocks noChangeAspect="1"/>
          </p:cNvPicPr>
          <p:nvPr/>
        </p:nvPicPr>
        <p:blipFill>
          <a:blip r:embed="rId8"/>
          <a:stretch>
            <a:fillRect/>
          </a:stretch>
        </p:blipFill>
        <p:spPr>
          <a:xfrm>
            <a:off x="3594627" y="4500688"/>
            <a:ext cx="2152800" cy="1310400"/>
          </a:xfrm>
          <a:prstGeom prst="rect">
            <a:avLst/>
          </a:prstGeom>
        </p:spPr>
      </p:pic>
    </p:spTree>
    <p:extLst>
      <p:ext uri="{BB962C8B-B14F-4D97-AF65-F5344CB8AC3E}">
        <p14:creationId xmlns:p14="http://schemas.microsoft.com/office/powerpoint/2010/main" val="39212750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Unterschiedliche Auflösungen </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ACB1B4F0-B850-4142-90C3-A983930416CC}"/>
              </a:ext>
            </a:extLst>
          </p:cNvPr>
          <p:cNvPicPr>
            <a:picLocks noChangeAspect="1"/>
          </p:cNvPicPr>
          <p:nvPr/>
        </p:nvPicPr>
        <p:blipFill>
          <a:blip r:embed="rId3"/>
          <a:stretch>
            <a:fillRect/>
          </a:stretch>
        </p:blipFill>
        <p:spPr>
          <a:xfrm>
            <a:off x="109424" y="1463400"/>
            <a:ext cx="8925151" cy="3931200"/>
          </a:xfrm>
          <a:prstGeom prst="rect">
            <a:avLst/>
          </a:prstGeom>
        </p:spPr>
      </p:pic>
    </p:spTree>
    <p:extLst>
      <p:ext uri="{BB962C8B-B14F-4D97-AF65-F5344CB8AC3E}">
        <p14:creationId xmlns:p14="http://schemas.microsoft.com/office/powerpoint/2010/main" val="30293792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Unterschiedliche Auflösungen </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1" name="Picture 10">
            <a:extLst>
              <a:ext uri="{FF2B5EF4-FFF2-40B4-BE49-F238E27FC236}">
                <a16:creationId xmlns:a16="http://schemas.microsoft.com/office/drawing/2014/main" id="{3C4A3717-B879-49F6-A387-93CF97E10288}"/>
              </a:ext>
            </a:extLst>
          </p:cNvPr>
          <p:cNvPicPr>
            <a:picLocks noChangeAspect="1"/>
          </p:cNvPicPr>
          <p:nvPr/>
        </p:nvPicPr>
        <p:blipFill>
          <a:blip r:embed="rId3"/>
          <a:stretch>
            <a:fillRect/>
          </a:stretch>
        </p:blipFill>
        <p:spPr>
          <a:xfrm>
            <a:off x="356099" y="1805000"/>
            <a:ext cx="8431801" cy="3248000"/>
          </a:xfrm>
          <a:prstGeom prst="rect">
            <a:avLst/>
          </a:prstGeom>
        </p:spPr>
      </p:pic>
      <p:pic>
        <p:nvPicPr>
          <p:cNvPr id="12" name="Picture 11">
            <a:extLst>
              <a:ext uri="{FF2B5EF4-FFF2-40B4-BE49-F238E27FC236}">
                <a16:creationId xmlns:a16="http://schemas.microsoft.com/office/drawing/2014/main" id="{F27BFF28-D4BE-4E0E-96CD-BDFB8997DC42}"/>
              </a:ext>
            </a:extLst>
          </p:cNvPr>
          <p:cNvPicPr>
            <a:picLocks noChangeAspect="1"/>
          </p:cNvPicPr>
          <p:nvPr/>
        </p:nvPicPr>
        <p:blipFill>
          <a:blip r:embed="rId4"/>
          <a:stretch>
            <a:fillRect/>
          </a:stretch>
        </p:blipFill>
        <p:spPr>
          <a:xfrm>
            <a:off x="423373" y="1771724"/>
            <a:ext cx="8297251" cy="3348800"/>
          </a:xfrm>
          <a:prstGeom prst="rect">
            <a:avLst/>
          </a:prstGeom>
        </p:spPr>
      </p:pic>
    </p:spTree>
    <p:extLst>
      <p:ext uri="{BB962C8B-B14F-4D97-AF65-F5344CB8AC3E}">
        <p14:creationId xmlns:p14="http://schemas.microsoft.com/office/powerpoint/2010/main" val="77269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590931"/>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Hier die drei Transformationsschritte kurz erläutern (mit Bildern am besten)</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F875DD4C-92E4-4461-99C5-CDEE7D445212}"/>
              </a:ext>
            </a:extLst>
          </p:cNvPr>
          <p:cNvPicPr>
            <a:picLocks noChangeAspect="1"/>
          </p:cNvPicPr>
          <p:nvPr/>
        </p:nvPicPr>
        <p:blipFill>
          <a:blip r:embed="rId3"/>
          <a:stretch>
            <a:fillRect/>
          </a:stretch>
        </p:blipFill>
        <p:spPr>
          <a:xfrm>
            <a:off x="72008" y="1880181"/>
            <a:ext cx="4499992" cy="2796983"/>
          </a:xfrm>
          <a:prstGeom prst="rect">
            <a:avLst/>
          </a:prstGeom>
        </p:spPr>
      </p:pic>
      <p:pic>
        <p:nvPicPr>
          <p:cNvPr id="4" name="Picture 3">
            <a:extLst>
              <a:ext uri="{FF2B5EF4-FFF2-40B4-BE49-F238E27FC236}">
                <a16:creationId xmlns:a16="http://schemas.microsoft.com/office/drawing/2014/main" id="{FDD1E459-8AA2-41EE-9F5C-59C4A01C7F2E}"/>
              </a:ext>
            </a:extLst>
          </p:cNvPr>
          <p:cNvPicPr>
            <a:picLocks noChangeAspect="1"/>
          </p:cNvPicPr>
          <p:nvPr/>
        </p:nvPicPr>
        <p:blipFill>
          <a:blip r:embed="rId4"/>
          <a:stretch>
            <a:fillRect/>
          </a:stretch>
        </p:blipFill>
        <p:spPr>
          <a:xfrm>
            <a:off x="4572000" y="1880182"/>
            <a:ext cx="4536504" cy="2799715"/>
          </a:xfrm>
          <a:prstGeom prst="rect">
            <a:avLst/>
          </a:prstGeom>
        </p:spPr>
      </p:pic>
    </p:spTree>
    <p:extLst>
      <p:ext uri="{BB962C8B-B14F-4D97-AF65-F5344CB8AC3E}">
        <p14:creationId xmlns:p14="http://schemas.microsoft.com/office/powerpoint/2010/main" val="40570730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04594B40-2564-4BC9-9809-8B137D1F21D6}"/>
              </a:ext>
            </a:extLst>
          </p:cNvPr>
          <p:cNvPicPr>
            <a:picLocks noChangeAspect="1"/>
          </p:cNvPicPr>
          <p:nvPr/>
        </p:nvPicPr>
        <p:blipFill>
          <a:blip r:embed="rId3"/>
          <a:stretch>
            <a:fillRect/>
          </a:stretch>
        </p:blipFill>
        <p:spPr>
          <a:xfrm>
            <a:off x="34111" y="2204864"/>
            <a:ext cx="4537890" cy="2820539"/>
          </a:xfrm>
          <a:prstGeom prst="rect">
            <a:avLst/>
          </a:prstGeom>
        </p:spPr>
      </p:pic>
      <p:pic>
        <p:nvPicPr>
          <p:cNvPr id="6" name="Picture 5">
            <a:extLst>
              <a:ext uri="{FF2B5EF4-FFF2-40B4-BE49-F238E27FC236}">
                <a16:creationId xmlns:a16="http://schemas.microsoft.com/office/drawing/2014/main" id="{C6EE4D3F-5261-4AD9-A746-DA7909790675}"/>
              </a:ext>
            </a:extLst>
          </p:cNvPr>
          <p:cNvPicPr>
            <a:picLocks noChangeAspect="1"/>
          </p:cNvPicPr>
          <p:nvPr/>
        </p:nvPicPr>
        <p:blipFill>
          <a:blip r:embed="rId4"/>
          <a:stretch>
            <a:fillRect/>
          </a:stretch>
        </p:blipFill>
        <p:spPr>
          <a:xfrm>
            <a:off x="4572000" y="2204864"/>
            <a:ext cx="4537891" cy="2820539"/>
          </a:xfrm>
          <a:prstGeom prst="rect">
            <a:avLst/>
          </a:prstGeom>
        </p:spPr>
      </p:pic>
      <p:sp>
        <p:nvSpPr>
          <p:cNvPr id="11" name="TextBox 10">
            <a:extLst>
              <a:ext uri="{FF2B5EF4-FFF2-40B4-BE49-F238E27FC236}">
                <a16:creationId xmlns:a16="http://schemas.microsoft.com/office/drawing/2014/main" id="{68278ADA-8A6A-42E1-9DC5-C67B26B41FBF}"/>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Hp</a:t>
            </a:r>
          </a:p>
        </p:txBody>
      </p:sp>
    </p:spTree>
    <p:extLst>
      <p:ext uri="{BB962C8B-B14F-4D97-AF65-F5344CB8AC3E}">
        <p14:creationId xmlns:p14="http://schemas.microsoft.com/office/powerpoint/2010/main" val="1820142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HrHp</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058CC7C8-728A-48B3-B88F-815907BA88BD}"/>
              </a:ext>
            </a:extLst>
          </p:cNvPr>
          <p:cNvPicPr>
            <a:picLocks noChangeAspect="1"/>
          </p:cNvPicPr>
          <p:nvPr/>
        </p:nvPicPr>
        <p:blipFill>
          <a:blip r:embed="rId3"/>
          <a:stretch>
            <a:fillRect/>
          </a:stretch>
        </p:blipFill>
        <p:spPr>
          <a:xfrm>
            <a:off x="34109" y="2268762"/>
            <a:ext cx="4537890" cy="2820539"/>
          </a:xfrm>
          <a:prstGeom prst="rect">
            <a:avLst/>
          </a:prstGeom>
        </p:spPr>
      </p:pic>
      <p:pic>
        <p:nvPicPr>
          <p:cNvPr id="4" name="Picture 3">
            <a:extLst>
              <a:ext uri="{FF2B5EF4-FFF2-40B4-BE49-F238E27FC236}">
                <a16:creationId xmlns:a16="http://schemas.microsoft.com/office/drawing/2014/main" id="{AA5CBE19-00CA-4B4B-B6B1-2310DF2EA991}"/>
              </a:ext>
            </a:extLst>
          </p:cNvPr>
          <p:cNvPicPr>
            <a:picLocks noChangeAspect="1"/>
          </p:cNvPicPr>
          <p:nvPr/>
        </p:nvPicPr>
        <p:blipFill>
          <a:blip r:embed="rId4"/>
          <a:stretch>
            <a:fillRect/>
          </a:stretch>
        </p:blipFill>
        <p:spPr>
          <a:xfrm>
            <a:off x="4572000" y="2268762"/>
            <a:ext cx="4537890" cy="2820539"/>
          </a:xfrm>
          <a:prstGeom prst="rect">
            <a:avLst/>
          </a:prstGeom>
        </p:spPr>
      </p:pic>
    </p:spTree>
    <p:extLst>
      <p:ext uri="{BB962C8B-B14F-4D97-AF65-F5344CB8AC3E}">
        <p14:creationId xmlns:p14="http://schemas.microsoft.com/office/powerpoint/2010/main" val="1470998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HsHrHp</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AA7B14C8-AA81-470B-B8D1-E0553F995333}"/>
              </a:ext>
            </a:extLst>
          </p:cNvPr>
          <p:cNvPicPr>
            <a:picLocks noChangeAspect="1"/>
          </p:cNvPicPr>
          <p:nvPr/>
        </p:nvPicPr>
        <p:blipFill>
          <a:blip r:embed="rId3"/>
          <a:stretch>
            <a:fillRect/>
          </a:stretch>
        </p:blipFill>
        <p:spPr>
          <a:xfrm>
            <a:off x="77798" y="2172049"/>
            <a:ext cx="4537890" cy="2820539"/>
          </a:xfrm>
          <a:prstGeom prst="rect">
            <a:avLst/>
          </a:prstGeom>
        </p:spPr>
      </p:pic>
      <p:pic>
        <p:nvPicPr>
          <p:cNvPr id="6" name="Picture 5">
            <a:extLst>
              <a:ext uri="{FF2B5EF4-FFF2-40B4-BE49-F238E27FC236}">
                <a16:creationId xmlns:a16="http://schemas.microsoft.com/office/drawing/2014/main" id="{27D8E44C-983C-46FD-A7DD-C10D9C270FFD}"/>
              </a:ext>
            </a:extLst>
          </p:cNvPr>
          <p:cNvPicPr>
            <a:picLocks noChangeAspect="1"/>
          </p:cNvPicPr>
          <p:nvPr/>
        </p:nvPicPr>
        <p:blipFill>
          <a:blip r:embed="rId4"/>
          <a:stretch>
            <a:fillRect/>
          </a:stretch>
        </p:blipFill>
        <p:spPr>
          <a:xfrm>
            <a:off x="4572000" y="2172049"/>
            <a:ext cx="4492519" cy="2820539"/>
          </a:xfrm>
          <a:prstGeom prst="rect">
            <a:avLst/>
          </a:prstGeom>
        </p:spPr>
      </p:pic>
    </p:spTree>
    <p:extLst>
      <p:ext uri="{BB962C8B-B14F-4D97-AF65-F5344CB8AC3E}">
        <p14:creationId xmlns:p14="http://schemas.microsoft.com/office/powerpoint/2010/main" val="4276275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1.Grundlagen für die Stereorekonstruktion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3CBCF134-7B30-405C-9450-E9BA608AA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1916832"/>
            <a:ext cx="7632848" cy="3749774"/>
          </a:xfrm>
          <a:prstGeom prst="rect">
            <a:avLst/>
          </a:prstGeom>
          <a:solidFill>
            <a:srgbClr val="00B050"/>
          </a:solidFill>
        </p:spPr>
      </p:pic>
      <p:sp>
        <p:nvSpPr>
          <p:cNvPr id="12" name="Content Placeholder 14">
            <a:extLst>
              <a:ext uri="{FF2B5EF4-FFF2-40B4-BE49-F238E27FC236}">
                <a16:creationId xmlns:a16="http://schemas.microsoft.com/office/drawing/2014/main" id="{68F9661A-92B8-491F-87B3-FAE756F62AF7}"/>
              </a:ext>
            </a:extLst>
          </p:cNvPr>
          <p:cNvSpPr>
            <a:spLocks noGrp="1"/>
          </p:cNvSpPr>
          <p:nvPr>
            <p:ph idx="1"/>
          </p:nvPr>
        </p:nvSpPr>
        <p:spPr>
          <a:xfrm>
            <a:off x="468312" y="986458"/>
            <a:ext cx="8351837" cy="312068"/>
          </a:xfrm>
        </p:spPr>
        <p:txBody>
          <a:bodyPr/>
          <a:lstStyle/>
          <a:p>
            <a:r>
              <a:rPr lang="de-DE" sz="2000" dirty="0">
                <a:latin typeface="Calibri" panose="020F0502020204030204" pitchFamily="34" charset="0"/>
                <a:cs typeface="Calibri" panose="020F0502020204030204" pitchFamily="34" charset="0"/>
              </a:rPr>
              <a:t>Lochkameramodell</a:t>
            </a:r>
          </a:p>
        </p:txBody>
      </p:sp>
      <p:sp>
        <p:nvSpPr>
          <p:cNvPr id="13" name="Footer Placeholder 4">
            <a:extLst>
              <a:ext uri="{FF2B5EF4-FFF2-40B4-BE49-F238E27FC236}">
                <a16:creationId xmlns:a16="http://schemas.microsoft.com/office/drawing/2014/main" id="{8565F616-C99E-43D8-A9B8-380ED8337B5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cxnSp>
        <p:nvCxnSpPr>
          <p:cNvPr id="3" name="Straight Arrow Connector 2">
            <a:extLst>
              <a:ext uri="{FF2B5EF4-FFF2-40B4-BE49-F238E27FC236}">
                <a16:creationId xmlns:a16="http://schemas.microsoft.com/office/drawing/2014/main" id="{A4ABC5AF-E9C0-4442-9E80-818917EE8C1F}"/>
              </a:ext>
            </a:extLst>
          </p:cNvPr>
          <p:cNvCxnSpPr/>
          <p:nvPr/>
        </p:nvCxnSpPr>
        <p:spPr bwMode="auto">
          <a:xfrm>
            <a:off x="971550" y="3501008"/>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5" name="Straight Arrow Connector 4">
            <a:extLst>
              <a:ext uri="{FF2B5EF4-FFF2-40B4-BE49-F238E27FC236}">
                <a16:creationId xmlns:a16="http://schemas.microsoft.com/office/drawing/2014/main" id="{70D467CC-3EE0-4B6A-9F0F-562CC29E0070}"/>
              </a:ext>
            </a:extLst>
          </p:cNvPr>
          <p:cNvCxnSpPr/>
          <p:nvPr/>
        </p:nvCxnSpPr>
        <p:spPr bwMode="auto">
          <a:xfrm>
            <a:off x="323528" y="2132856"/>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4" name="Straight Arrow Connector 13">
            <a:extLst>
              <a:ext uri="{FF2B5EF4-FFF2-40B4-BE49-F238E27FC236}">
                <a16:creationId xmlns:a16="http://schemas.microsoft.com/office/drawing/2014/main" id="{80FF2AFB-008A-4C57-BC8A-28EBD0EB1909}"/>
              </a:ext>
            </a:extLst>
          </p:cNvPr>
          <p:cNvCxnSpPr/>
          <p:nvPr/>
        </p:nvCxnSpPr>
        <p:spPr bwMode="auto">
          <a:xfrm>
            <a:off x="1979712" y="2204864"/>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6" name="Straight Arrow Connector 15">
            <a:extLst>
              <a:ext uri="{FF2B5EF4-FFF2-40B4-BE49-F238E27FC236}">
                <a16:creationId xmlns:a16="http://schemas.microsoft.com/office/drawing/2014/main" id="{3C83617B-45F1-47AD-9FEF-121226D20AB6}"/>
              </a:ext>
            </a:extLst>
          </p:cNvPr>
          <p:cNvCxnSpPr/>
          <p:nvPr/>
        </p:nvCxnSpPr>
        <p:spPr bwMode="auto">
          <a:xfrm>
            <a:off x="2339752" y="1700808"/>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25" name="Arrow: Right 24">
            <a:extLst>
              <a:ext uri="{FF2B5EF4-FFF2-40B4-BE49-F238E27FC236}">
                <a16:creationId xmlns:a16="http://schemas.microsoft.com/office/drawing/2014/main" id="{3029A70A-4B9F-454B-A2AD-EA3CDD21733C}"/>
              </a:ext>
            </a:extLst>
          </p:cNvPr>
          <p:cNvSpPr/>
          <p:nvPr/>
        </p:nvSpPr>
        <p:spPr bwMode="auto">
          <a:xfrm>
            <a:off x="978446" y="3436809"/>
            <a:ext cx="975172" cy="117727"/>
          </a:xfrm>
          <a:prstGeom prst="rightArrow">
            <a:avLst/>
          </a:prstGeom>
          <a:solidFill>
            <a:srgbClr val="00B050"/>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27" name="Arrow: Right 26">
            <a:extLst>
              <a:ext uri="{FF2B5EF4-FFF2-40B4-BE49-F238E27FC236}">
                <a16:creationId xmlns:a16="http://schemas.microsoft.com/office/drawing/2014/main" id="{3A514A91-EBF9-4FA8-95F6-3F2BA8D1B64E}"/>
              </a:ext>
            </a:extLst>
          </p:cNvPr>
          <p:cNvSpPr/>
          <p:nvPr/>
        </p:nvSpPr>
        <p:spPr bwMode="auto">
          <a:xfrm rot="5400000">
            <a:off x="491356" y="3899345"/>
            <a:ext cx="975172" cy="117727"/>
          </a:xfrm>
          <a:prstGeom prst="rightArrow">
            <a:avLst/>
          </a:prstGeom>
          <a:solidFill>
            <a:srgbClr val="00B050"/>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29" name="Arrow: Right 28">
            <a:extLst>
              <a:ext uri="{FF2B5EF4-FFF2-40B4-BE49-F238E27FC236}">
                <a16:creationId xmlns:a16="http://schemas.microsoft.com/office/drawing/2014/main" id="{A966D97E-80C8-4421-8C6B-4D88D3BC54EE}"/>
              </a:ext>
            </a:extLst>
          </p:cNvPr>
          <p:cNvSpPr/>
          <p:nvPr/>
        </p:nvSpPr>
        <p:spPr bwMode="auto">
          <a:xfrm rot="10800000">
            <a:off x="1674886" y="4181946"/>
            <a:ext cx="365820" cy="83914"/>
          </a:xfrm>
          <a:prstGeom prst="rightArrow">
            <a:avLst/>
          </a:prstGeom>
          <a:solidFill>
            <a:srgbClr val="FFC000"/>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30" name="Arrow: Right 29">
            <a:extLst>
              <a:ext uri="{FF2B5EF4-FFF2-40B4-BE49-F238E27FC236}">
                <a16:creationId xmlns:a16="http://schemas.microsoft.com/office/drawing/2014/main" id="{C9D0763E-CF75-4828-B3A7-BFE9496F19F5}"/>
              </a:ext>
            </a:extLst>
          </p:cNvPr>
          <p:cNvSpPr/>
          <p:nvPr/>
        </p:nvSpPr>
        <p:spPr bwMode="auto">
          <a:xfrm rot="16200000">
            <a:off x="1838759" y="4004657"/>
            <a:ext cx="365820" cy="83914"/>
          </a:xfrm>
          <a:prstGeom prst="rightArrow">
            <a:avLst/>
          </a:prstGeom>
          <a:solidFill>
            <a:srgbClr val="FFC000"/>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26" name="TextBox 25">
            <a:extLst>
              <a:ext uri="{FF2B5EF4-FFF2-40B4-BE49-F238E27FC236}">
                <a16:creationId xmlns:a16="http://schemas.microsoft.com/office/drawing/2014/main" id="{A4635051-814C-41C3-B5AD-C42E56155092}"/>
              </a:ext>
            </a:extLst>
          </p:cNvPr>
          <p:cNvSpPr txBox="1"/>
          <p:nvPr/>
        </p:nvSpPr>
        <p:spPr>
          <a:xfrm>
            <a:off x="805221" y="3180325"/>
            <a:ext cx="288082" cy="338554"/>
          </a:xfrm>
          <a:prstGeom prst="rect">
            <a:avLst/>
          </a:prstGeom>
          <a:noFill/>
        </p:spPr>
        <p:txBody>
          <a:bodyPr wrap="square" rtlCol="0">
            <a:spAutoFit/>
          </a:bodyPr>
          <a:lstStyle/>
          <a:p>
            <a:r>
              <a:rPr lang="de-DE" sz="2000" u="none" dirty="0">
                <a:solidFill>
                  <a:srgbClr val="009900"/>
                </a:solidFill>
                <a:latin typeface="Times New Roman" panose="02020603050405020304" pitchFamily="18" charset="0"/>
                <a:cs typeface="Times New Roman" panose="02020603050405020304" pitchFamily="18" charset="0"/>
              </a:rPr>
              <a:t>S</a:t>
            </a:r>
          </a:p>
        </p:txBody>
      </p:sp>
      <p:sp>
        <p:nvSpPr>
          <p:cNvPr id="32" name="TextBox 31">
            <a:extLst>
              <a:ext uri="{FF2B5EF4-FFF2-40B4-BE49-F238E27FC236}">
                <a16:creationId xmlns:a16="http://schemas.microsoft.com/office/drawing/2014/main" id="{43DD28B3-6B55-4883-9558-4FE83283F914}"/>
              </a:ext>
            </a:extLst>
          </p:cNvPr>
          <p:cNvSpPr txBox="1"/>
          <p:nvPr/>
        </p:nvSpPr>
        <p:spPr>
          <a:xfrm>
            <a:off x="2004153" y="4093505"/>
            <a:ext cx="237108" cy="344710"/>
          </a:xfrm>
          <a:prstGeom prst="rect">
            <a:avLst/>
          </a:prstGeom>
          <a:noFill/>
        </p:spPr>
        <p:txBody>
          <a:bodyPr wrap="square" rtlCol="0">
            <a:spAutoFit/>
          </a:bodyPr>
          <a:lstStyle/>
          <a:p>
            <a:r>
              <a:rPr lang="de-DE" sz="2000" u="none" dirty="0">
                <a:solidFill>
                  <a:srgbClr val="FFC000"/>
                </a:solidFill>
                <a:latin typeface="Times New Roman" panose="02020603050405020304" pitchFamily="18" charset="0"/>
                <a:cs typeface="Times New Roman" panose="02020603050405020304" pitchFamily="18" charset="0"/>
              </a:rPr>
              <a:t>I</a:t>
            </a:r>
          </a:p>
        </p:txBody>
      </p:sp>
    </p:spTree>
    <p:extLst>
      <p:ext uri="{BB962C8B-B14F-4D97-AF65-F5344CB8AC3E}">
        <p14:creationId xmlns:p14="http://schemas.microsoft.com/office/powerpoint/2010/main" val="11147969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EE5F7009-8545-424C-B0CB-5D7C27590123}"/>
              </a:ext>
            </a:extLst>
          </p:cNvPr>
          <p:cNvPicPr>
            <a:picLocks noChangeAspect="1"/>
          </p:cNvPicPr>
          <p:nvPr/>
        </p:nvPicPr>
        <p:blipFill>
          <a:blip r:embed="rId3"/>
          <a:stretch>
            <a:fillRect/>
          </a:stretch>
        </p:blipFill>
        <p:spPr>
          <a:xfrm>
            <a:off x="1434574" y="1028700"/>
            <a:ext cx="5846227" cy="4294902"/>
          </a:xfrm>
          <a:prstGeom prst="rect">
            <a:avLst/>
          </a:prstGeom>
        </p:spPr>
      </p:pic>
    </p:spTree>
    <p:extLst>
      <p:ext uri="{BB962C8B-B14F-4D97-AF65-F5344CB8AC3E}">
        <p14:creationId xmlns:p14="http://schemas.microsoft.com/office/powerpoint/2010/main" val="21044572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CB5D1607-85A7-4D82-939D-FF94FFED8123}"/>
              </a:ext>
            </a:extLst>
          </p:cNvPr>
          <p:cNvPicPr>
            <a:picLocks noChangeAspect="1"/>
          </p:cNvPicPr>
          <p:nvPr/>
        </p:nvPicPr>
        <p:blipFill>
          <a:blip r:embed="rId3"/>
          <a:stretch>
            <a:fillRect/>
          </a:stretch>
        </p:blipFill>
        <p:spPr>
          <a:xfrm>
            <a:off x="510778" y="1501377"/>
            <a:ext cx="3960440" cy="3854276"/>
          </a:xfrm>
          <a:prstGeom prst="rect">
            <a:avLst/>
          </a:prstGeom>
        </p:spPr>
      </p:pic>
      <p:pic>
        <p:nvPicPr>
          <p:cNvPr id="4" name="Picture 3">
            <a:extLst>
              <a:ext uri="{FF2B5EF4-FFF2-40B4-BE49-F238E27FC236}">
                <a16:creationId xmlns:a16="http://schemas.microsoft.com/office/drawing/2014/main" id="{010027FC-5FBA-458C-B793-C8007277849A}"/>
              </a:ext>
            </a:extLst>
          </p:cNvPr>
          <p:cNvPicPr>
            <a:picLocks noChangeAspect="1"/>
          </p:cNvPicPr>
          <p:nvPr/>
        </p:nvPicPr>
        <p:blipFill>
          <a:blip r:embed="rId4"/>
          <a:stretch>
            <a:fillRect/>
          </a:stretch>
        </p:blipFill>
        <p:spPr>
          <a:xfrm>
            <a:off x="4615234" y="1509761"/>
            <a:ext cx="3960440" cy="3838478"/>
          </a:xfrm>
          <a:prstGeom prst="rect">
            <a:avLst/>
          </a:prstGeom>
        </p:spPr>
      </p:pic>
    </p:spTree>
    <p:extLst>
      <p:ext uri="{BB962C8B-B14F-4D97-AF65-F5344CB8AC3E}">
        <p14:creationId xmlns:p14="http://schemas.microsoft.com/office/powerpoint/2010/main" val="33554184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92EC11F4-E54E-48CF-BEC3-DB0DE2E0F87B}"/>
              </a:ext>
            </a:extLst>
          </p:cNvPr>
          <p:cNvPicPr>
            <a:picLocks noChangeAspect="1"/>
          </p:cNvPicPr>
          <p:nvPr/>
        </p:nvPicPr>
        <p:blipFill>
          <a:blip r:embed="rId3"/>
          <a:stretch>
            <a:fillRect/>
          </a:stretch>
        </p:blipFill>
        <p:spPr>
          <a:xfrm>
            <a:off x="0" y="1204279"/>
            <a:ext cx="9144000" cy="4449442"/>
          </a:xfrm>
          <a:prstGeom prst="rect">
            <a:avLst/>
          </a:prstGeom>
        </p:spPr>
      </p:pic>
    </p:spTree>
    <p:extLst>
      <p:ext uri="{BB962C8B-B14F-4D97-AF65-F5344CB8AC3E}">
        <p14:creationId xmlns:p14="http://schemas.microsoft.com/office/powerpoint/2010/main" val="1570979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C0917F75-48E0-4387-AC3C-1AE37E94E56A}"/>
              </a:ext>
            </a:extLst>
          </p:cNvPr>
          <p:cNvPicPr>
            <a:picLocks noChangeAspect="1"/>
          </p:cNvPicPr>
          <p:nvPr/>
        </p:nvPicPr>
        <p:blipFill>
          <a:blip r:embed="rId3"/>
          <a:stretch>
            <a:fillRect/>
          </a:stretch>
        </p:blipFill>
        <p:spPr>
          <a:xfrm>
            <a:off x="0" y="1213278"/>
            <a:ext cx="9144000" cy="4431444"/>
          </a:xfrm>
          <a:prstGeom prst="rect">
            <a:avLst/>
          </a:prstGeom>
        </p:spPr>
      </p:pic>
    </p:spTree>
    <p:extLst>
      <p:ext uri="{BB962C8B-B14F-4D97-AF65-F5344CB8AC3E}">
        <p14:creationId xmlns:p14="http://schemas.microsoft.com/office/powerpoint/2010/main" val="25784638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58AC1C70-7651-47D4-9E5E-12CB147BA1B0}"/>
              </a:ext>
            </a:extLst>
          </p:cNvPr>
          <p:cNvPicPr>
            <a:picLocks noChangeAspect="1"/>
          </p:cNvPicPr>
          <p:nvPr/>
        </p:nvPicPr>
        <p:blipFill>
          <a:blip r:embed="rId3"/>
          <a:stretch>
            <a:fillRect/>
          </a:stretch>
        </p:blipFill>
        <p:spPr>
          <a:xfrm>
            <a:off x="16346" y="1055365"/>
            <a:ext cx="4460669" cy="2500510"/>
          </a:xfrm>
          <a:prstGeom prst="rect">
            <a:avLst/>
          </a:prstGeom>
        </p:spPr>
      </p:pic>
      <p:pic>
        <p:nvPicPr>
          <p:cNvPr id="4" name="Picture 3">
            <a:extLst>
              <a:ext uri="{FF2B5EF4-FFF2-40B4-BE49-F238E27FC236}">
                <a16:creationId xmlns:a16="http://schemas.microsoft.com/office/drawing/2014/main" id="{B376D83C-F5F4-4818-BC1E-93AE0B98E925}"/>
              </a:ext>
            </a:extLst>
          </p:cNvPr>
          <p:cNvPicPr>
            <a:picLocks noChangeAspect="1"/>
          </p:cNvPicPr>
          <p:nvPr/>
        </p:nvPicPr>
        <p:blipFill>
          <a:blip r:embed="rId4"/>
          <a:stretch>
            <a:fillRect/>
          </a:stretch>
        </p:blipFill>
        <p:spPr>
          <a:xfrm>
            <a:off x="4609916" y="1055365"/>
            <a:ext cx="4483524" cy="2500510"/>
          </a:xfrm>
          <a:prstGeom prst="rect">
            <a:avLst/>
          </a:prstGeom>
        </p:spPr>
      </p:pic>
      <p:pic>
        <p:nvPicPr>
          <p:cNvPr id="5" name="Picture 4">
            <a:extLst>
              <a:ext uri="{FF2B5EF4-FFF2-40B4-BE49-F238E27FC236}">
                <a16:creationId xmlns:a16="http://schemas.microsoft.com/office/drawing/2014/main" id="{981C24A4-46CD-4D76-820F-EC857E97E0BD}"/>
              </a:ext>
            </a:extLst>
          </p:cNvPr>
          <p:cNvPicPr>
            <a:picLocks noChangeAspect="1"/>
          </p:cNvPicPr>
          <p:nvPr/>
        </p:nvPicPr>
        <p:blipFill>
          <a:blip r:embed="rId5"/>
          <a:stretch>
            <a:fillRect/>
          </a:stretch>
        </p:blipFill>
        <p:spPr>
          <a:xfrm>
            <a:off x="336441" y="3555875"/>
            <a:ext cx="3820477" cy="2358634"/>
          </a:xfrm>
          <a:prstGeom prst="rect">
            <a:avLst/>
          </a:prstGeom>
        </p:spPr>
      </p:pic>
      <p:pic>
        <p:nvPicPr>
          <p:cNvPr id="7" name="Picture 6">
            <a:extLst>
              <a:ext uri="{FF2B5EF4-FFF2-40B4-BE49-F238E27FC236}">
                <a16:creationId xmlns:a16="http://schemas.microsoft.com/office/drawing/2014/main" id="{51C3EB3C-A73C-44DE-BD57-0E5093A65A93}"/>
              </a:ext>
            </a:extLst>
          </p:cNvPr>
          <p:cNvPicPr>
            <a:picLocks noChangeAspect="1"/>
          </p:cNvPicPr>
          <p:nvPr/>
        </p:nvPicPr>
        <p:blipFill>
          <a:blip r:embed="rId6"/>
          <a:stretch>
            <a:fillRect/>
          </a:stretch>
        </p:blipFill>
        <p:spPr>
          <a:xfrm>
            <a:off x="4860032" y="3550517"/>
            <a:ext cx="3820476" cy="2358634"/>
          </a:xfrm>
          <a:prstGeom prst="rect">
            <a:avLst/>
          </a:prstGeom>
        </p:spPr>
      </p:pic>
    </p:spTree>
    <p:extLst>
      <p:ext uri="{BB962C8B-B14F-4D97-AF65-F5344CB8AC3E}">
        <p14:creationId xmlns:p14="http://schemas.microsoft.com/office/powerpoint/2010/main" val="42239158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BackUpSlides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187624" y="1988840"/>
            <a:ext cx="6624736" cy="590931"/>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Vergleich der Computergrafik pipeline und der Computer Vision Pipeline</a:t>
            </a:r>
          </a:p>
        </p:txBody>
      </p:sp>
      <p:sp>
        <p:nvSpPr>
          <p:cNvPr id="8" name="Footer Placeholder 4">
            <a:extLst>
              <a:ext uri="{FF2B5EF4-FFF2-40B4-BE49-F238E27FC236}">
                <a16:creationId xmlns:a16="http://schemas.microsoft.com/office/drawing/2014/main" id="{05EFDA29-BA5D-4ED8-A81E-4E2D52890993}"/>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51409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D9F59C03-886B-4AA1-B954-855218C82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6609" y="5371053"/>
            <a:ext cx="2382157" cy="356211"/>
          </a:xfrm>
          <a:prstGeom prst="rect">
            <a:avLst/>
          </a:prstGeom>
        </p:spPr>
      </p:pic>
      <p:pic>
        <p:nvPicPr>
          <p:cNvPr id="11" name="Picture 10">
            <a:extLst>
              <a:ext uri="{FF2B5EF4-FFF2-40B4-BE49-F238E27FC236}">
                <a16:creationId xmlns:a16="http://schemas.microsoft.com/office/drawing/2014/main" id="{31E15E3E-D19D-4DCF-ADB6-586BF96DE75D}"/>
              </a:ext>
            </a:extLst>
          </p:cNvPr>
          <p:cNvPicPr>
            <a:picLocks noChangeAspect="1"/>
          </p:cNvPicPr>
          <p:nvPr/>
        </p:nvPicPr>
        <p:blipFill rotWithShape="1">
          <a:blip r:embed="rId4">
            <a:extLst>
              <a:ext uri="{28A0092B-C50C-407E-A947-70E740481C1C}">
                <a14:useLocalDpi xmlns:a14="http://schemas.microsoft.com/office/drawing/2010/main" val="0"/>
              </a:ext>
            </a:extLst>
          </a:blip>
          <a:srcRect l="18411" t="4733" r="12551" b="5583"/>
          <a:stretch/>
        </p:blipFill>
        <p:spPr>
          <a:xfrm>
            <a:off x="827584" y="1122102"/>
            <a:ext cx="2550732" cy="2661893"/>
          </a:xfrm>
          <a:prstGeom prst="rect">
            <a:avLst/>
          </a:prstGeom>
        </p:spPr>
      </p:pic>
      <p:pic>
        <p:nvPicPr>
          <p:cNvPr id="12" name="Picture 11">
            <a:extLst>
              <a:ext uri="{FF2B5EF4-FFF2-40B4-BE49-F238E27FC236}">
                <a16:creationId xmlns:a16="http://schemas.microsoft.com/office/drawing/2014/main" id="{98CBB1D3-477F-4F86-8E67-0298EB5D514E}"/>
              </a:ext>
            </a:extLst>
          </p:cNvPr>
          <p:cNvPicPr>
            <a:picLocks noChangeAspect="1"/>
          </p:cNvPicPr>
          <p:nvPr/>
        </p:nvPicPr>
        <p:blipFill rotWithShape="1">
          <a:blip r:embed="rId5">
            <a:extLst>
              <a:ext uri="{28A0092B-C50C-407E-A947-70E740481C1C}">
                <a14:useLocalDpi xmlns:a14="http://schemas.microsoft.com/office/drawing/2010/main" val="0"/>
              </a:ext>
            </a:extLst>
          </a:blip>
          <a:srcRect b="10834"/>
          <a:stretch/>
        </p:blipFill>
        <p:spPr>
          <a:xfrm>
            <a:off x="3635896" y="1122102"/>
            <a:ext cx="5194666" cy="2659251"/>
          </a:xfrm>
          <a:prstGeom prst="rect">
            <a:avLst/>
          </a:prstGeom>
        </p:spPr>
      </p:pic>
      <p:sp>
        <p:nvSpPr>
          <p:cNvPr id="22" name="Title 8">
            <a:extLst>
              <a:ext uri="{FF2B5EF4-FFF2-40B4-BE49-F238E27FC236}">
                <a16:creationId xmlns:a16="http://schemas.microsoft.com/office/drawing/2014/main" id="{101B8B4D-1B7B-4B95-809D-F11F5AA4EBA9}"/>
              </a:ext>
            </a:extLst>
          </p:cNvPr>
          <p:cNvSpPr>
            <a:spLocks noGrp="1"/>
          </p:cNvSpPr>
          <p:nvPr>
            <p:ph type="title"/>
          </p:nvPr>
        </p:nvSpPr>
        <p:spPr>
          <a:xfrm>
            <a:off x="471488" y="395288"/>
            <a:ext cx="7772400" cy="533400"/>
          </a:xfrm>
        </p:spPr>
        <p:txBody>
          <a:bodyPr/>
          <a:lstStyle/>
          <a:p>
            <a:r>
              <a:rPr lang="de-DE" b="1" dirty="0">
                <a:latin typeface="Calibri" panose="020F0502020204030204" pitchFamily="34" charset="0"/>
                <a:cs typeface="Calibri" panose="020F0502020204030204" pitchFamily="34" charset="0"/>
              </a:rPr>
              <a:t>1.Grundlagen für die Stereorekonstruktion</a:t>
            </a:r>
          </a:p>
        </p:txBody>
      </p:sp>
      <p:sp>
        <p:nvSpPr>
          <p:cNvPr id="15" name="Footer Placeholder 4">
            <a:extLst>
              <a:ext uri="{FF2B5EF4-FFF2-40B4-BE49-F238E27FC236}">
                <a16:creationId xmlns:a16="http://schemas.microsoft.com/office/drawing/2014/main" id="{5BD54DC3-33C0-4EDC-8A04-06C34C1B3CEF}"/>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6" name="Picture 15">
            <a:extLst>
              <a:ext uri="{FF2B5EF4-FFF2-40B4-BE49-F238E27FC236}">
                <a16:creationId xmlns:a16="http://schemas.microsoft.com/office/drawing/2014/main" id="{04343BFD-9470-4E11-A975-F5BCFFFC6D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95783" y="4100455"/>
            <a:ext cx="1123810" cy="190476"/>
          </a:xfrm>
          <a:prstGeom prst="rect">
            <a:avLst/>
          </a:prstGeom>
        </p:spPr>
      </p:pic>
      <p:pic>
        <p:nvPicPr>
          <p:cNvPr id="21" name="Picture 20">
            <a:extLst>
              <a:ext uri="{FF2B5EF4-FFF2-40B4-BE49-F238E27FC236}">
                <a16:creationId xmlns:a16="http://schemas.microsoft.com/office/drawing/2014/main" id="{8A79C0C9-9A89-411C-98F0-A21C6F184BF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12483" y="4535908"/>
            <a:ext cx="209524" cy="174926"/>
          </a:xfrm>
          <a:prstGeom prst="rect">
            <a:avLst/>
          </a:prstGeom>
        </p:spPr>
      </p:pic>
      <p:pic>
        <p:nvPicPr>
          <p:cNvPr id="24" name="Picture 23">
            <a:extLst>
              <a:ext uri="{FF2B5EF4-FFF2-40B4-BE49-F238E27FC236}">
                <a16:creationId xmlns:a16="http://schemas.microsoft.com/office/drawing/2014/main" id="{5AD5DC10-E31A-48AB-951A-25DBD2B4FC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7584" y="4967361"/>
            <a:ext cx="247619" cy="190476"/>
          </a:xfrm>
          <a:prstGeom prst="rect">
            <a:avLst/>
          </a:prstGeom>
        </p:spPr>
      </p:pic>
      <p:sp>
        <p:nvSpPr>
          <p:cNvPr id="27" name="TextBox 26">
            <a:extLst>
              <a:ext uri="{FF2B5EF4-FFF2-40B4-BE49-F238E27FC236}">
                <a16:creationId xmlns:a16="http://schemas.microsoft.com/office/drawing/2014/main" id="{EBB93B0B-F259-4356-8EB5-AF7204D5477E}"/>
              </a:ext>
            </a:extLst>
          </p:cNvPr>
          <p:cNvSpPr txBox="1"/>
          <p:nvPr/>
        </p:nvSpPr>
        <p:spPr>
          <a:xfrm>
            <a:off x="2051720" y="4506854"/>
            <a:ext cx="5761714"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 Extrinsische Kameraparameter (Rotation, Verschiebung)</a:t>
            </a:r>
          </a:p>
        </p:txBody>
      </p:sp>
      <p:sp>
        <p:nvSpPr>
          <p:cNvPr id="29" name="TextBox 28">
            <a:extLst>
              <a:ext uri="{FF2B5EF4-FFF2-40B4-BE49-F238E27FC236}">
                <a16:creationId xmlns:a16="http://schemas.microsoft.com/office/drawing/2014/main" id="{76529306-AEFB-4E86-A1DC-367AA6A2EB75}"/>
              </a:ext>
            </a:extLst>
          </p:cNvPr>
          <p:cNvSpPr txBox="1"/>
          <p:nvPr/>
        </p:nvSpPr>
        <p:spPr>
          <a:xfrm>
            <a:off x="1095394" y="4952204"/>
            <a:ext cx="7552388"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 Intrinsische Kameraparameter (Brennweite, Pixelskalierung, Verschiebung)</a:t>
            </a:r>
          </a:p>
        </p:txBody>
      </p:sp>
    </p:spTree>
    <p:extLst>
      <p:ext uri="{BB962C8B-B14F-4D97-AF65-F5344CB8AC3E}">
        <p14:creationId xmlns:p14="http://schemas.microsoft.com/office/powerpoint/2010/main" val="40944375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B459E15F-2D84-44D1-8C77-9B481E835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130" y="1792579"/>
            <a:ext cx="8015740" cy="3168352"/>
          </a:xfrm>
          <a:prstGeom prst="rect">
            <a:avLst/>
          </a:prstGeom>
        </p:spPr>
      </p:pic>
      <p:pic>
        <p:nvPicPr>
          <p:cNvPr id="11" name="Picture 10">
            <a:extLst>
              <a:ext uri="{FF2B5EF4-FFF2-40B4-BE49-F238E27FC236}">
                <a16:creationId xmlns:a16="http://schemas.microsoft.com/office/drawing/2014/main" id="{45863D30-2D7B-407D-B54E-003B989605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338" y="1014075"/>
            <a:ext cx="7302288" cy="4725361"/>
          </a:xfrm>
          <a:prstGeom prst="rect">
            <a:avLst/>
          </a:prstGeom>
        </p:spPr>
      </p:pic>
      <p:sp>
        <p:nvSpPr>
          <p:cNvPr id="12" name="Title 8">
            <a:extLst>
              <a:ext uri="{FF2B5EF4-FFF2-40B4-BE49-F238E27FC236}">
                <a16:creationId xmlns:a16="http://schemas.microsoft.com/office/drawing/2014/main" id="{C049E275-992C-4A51-9114-371F36630F94}"/>
              </a:ext>
            </a:extLst>
          </p:cNvPr>
          <p:cNvSpPr>
            <a:spLocks noGrp="1"/>
          </p:cNvSpPr>
          <p:nvPr>
            <p:ph type="title"/>
          </p:nvPr>
        </p:nvSpPr>
        <p:spPr>
          <a:xfrm>
            <a:off x="471488" y="395288"/>
            <a:ext cx="7772400" cy="533400"/>
          </a:xfrm>
        </p:spPr>
        <p:txBody>
          <a:bodyPr/>
          <a:lstStyle/>
          <a:p>
            <a:r>
              <a:rPr lang="de-DE" b="1" dirty="0">
                <a:latin typeface="Calibri" panose="020F0502020204030204" pitchFamily="34" charset="0"/>
                <a:cs typeface="Calibri" panose="020F0502020204030204" pitchFamily="34" charset="0"/>
              </a:rPr>
              <a:t>1.Grundlagen für die Stereorekonstruktion</a:t>
            </a:r>
          </a:p>
        </p:txBody>
      </p:sp>
      <p:sp>
        <p:nvSpPr>
          <p:cNvPr id="9" name="Footer Placeholder 4">
            <a:extLst>
              <a:ext uri="{FF2B5EF4-FFF2-40B4-BE49-F238E27FC236}">
                <a16:creationId xmlns:a16="http://schemas.microsoft.com/office/drawing/2014/main" id="{5F7565AA-57EB-436E-9541-AE5BEBA31C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269887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1" name="Picture 10">
            <a:extLst>
              <a:ext uri="{FF2B5EF4-FFF2-40B4-BE49-F238E27FC236}">
                <a16:creationId xmlns:a16="http://schemas.microsoft.com/office/drawing/2014/main" id="{9B81056A-A02D-46CA-9FDC-60A2F5DA2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840" y="4343466"/>
            <a:ext cx="2753109" cy="847843"/>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64906836-F173-4C3E-8F73-CEEF22E1A32F}"/>
              </a:ext>
            </a:extLst>
          </p:cNvPr>
          <p:cNvPicPr>
            <a:picLocks noChangeAspect="1"/>
          </p:cNvPicPr>
          <p:nvPr/>
        </p:nvPicPr>
        <p:blipFill rotWithShape="1">
          <a:blip r:embed="rId4">
            <a:extLst>
              <a:ext uri="{28A0092B-C50C-407E-A947-70E740481C1C}">
                <a14:useLocalDpi xmlns:a14="http://schemas.microsoft.com/office/drawing/2010/main" val="0"/>
              </a:ext>
            </a:extLst>
          </a:blip>
          <a:srcRect l="72195" r="4826"/>
          <a:stretch/>
        </p:blipFill>
        <p:spPr>
          <a:xfrm>
            <a:off x="3824317" y="2852936"/>
            <a:ext cx="1368153" cy="1038370"/>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13" name="Title 8">
            <a:extLst>
              <a:ext uri="{FF2B5EF4-FFF2-40B4-BE49-F238E27FC236}">
                <a16:creationId xmlns:a16="http://schemas.microsoft.com/office/drawing/2014/main" id="{B95D0849-C024-41EC-943A-75387E6D8DF8}"/>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1.Grundlagen für die Stereorekonstruktion</a:t>
            </a:r>
          </a:p>
        </p:txBody>
      </p:sp>
      <p:pic>
        <p:nvPicPr>
          <p:cNvPr id="16" name="Picture 15">
            <a:extLst>
              <a:ext uri="{FF2B5EF4-FFF2-40B4-BE49-F238E27FC236}">
                <a16:creationId xmlns:a16="http://schemas.microsoft.com/office/drawing/2014/main" id="{FE8BAA48-55F7-4802-8AAD-A3384600ED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4702" y="1461946"/>
            <a:ext cx="1387382" cy="938830"/>
          </a:xfrm>
          <a:prstGeom prst="rect">
            <a:avLst/>
          </a:prstGeom>
        </p:spPr>
      </p:pic>
      <p:sp>
        <p:nvSpPr>
          <p:cNvPr id="17" name="Footer Placeholder 4">
            <a:extLst>
              <a:ext uri="{FF2B5EF4-FFF2-40B4-BE49-F238E27FC236}">
                <a16:creationId xmlns:a16="http://schemas.microsoft.com/office/drawing/2014/main" id="{590351B9-026B-489E-A11C-D3C0937AD9D9}"/>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765032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D8259F72-6FC5-4242-AF78-5FC37F61CF91}"/>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2.Synthetische Rekonstruktion</a:t>
            </a:r>
          </a:p>
        </p:txBody>
      </p:sp>
      <p:pic>
        <p:nvPicPr>
          <p:cNvPr id="9" name="Picture 8">
            <a:extLst>
              <a:ext uri="{FF2B5EF4-FFF2-40B4-BE49-F238E27FC236}">
                <a16:creationId xmlns:a16="http://schemas.microsoft.com/office/drawing/2014/main" id="{E2952EC4-F9B8-45F5-BFE2-1ADAE0A574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1519834"/>
            <a:ext cx="7772400" cy="3818332"/>
          </a:xfrm>
          <a:prstGeom prst="rect">
            <a:avLst/>
          </a:prstGeom>
        </p:spPr>
      </p:pic>
      <p:sp>
        <p:nvSpPr>
          <p:cNvPr id="12" name="Footer Placeholder 4">
            <a:extLst>
              <a:ext uri="{FF2B5EF4-FFF2-40B4-BE49-F238E27FC236}">
                <a16:creationId xmlns:a16="http://schemas.microsoft.com/office/drawing/2014/main" id="{02C5C401-F7DA-4921-9C3B-562C73AC24B6}"/>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528591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5FB3C733-B1EB-457A-9AFF-5E20441465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040198"/>
            <a:ext cx="8640960" cy="4860540"/>
          </a:xfrm>
          <a:prstGeom prst="rect">
            <a:avLst/>
          </a:prstGeom>
        </p:spPr>
      </p:pic>
      <p:sp>
        <p:nvSpPr>
          <p:cNvPr id="11" name="Title 8">
            <a:extLst>
              <a:ext uri="{FF2B5EF4-FFF2-40B4-BE49-F238E27FC236}">
                <a16:creationId xmlns:a16="http://schemas.microsoft.com/office/drawing/2014/main" id="{B7FF6150-46E8-4984-99EB-9F95E701EA60}"/>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2.Synthetische Rekonstruktion</a:t>
            </a:r>
          </a:p>
        </p:txBody>
      </p:sp>
      <p:sp>
        <p:nvSpPr>
          <p:cNvPr id="9" name="Footer Placeholder 4">
            <a:extLst>
              <a:ext uri="{FF2B5EF4-FFF2-40B4-BE49-F238E27FC236}">
                <a16:creationId xmlns:a16="http://schemas.microsoft.com/office/drawing/2014/main" id="{F5CEFA4E-FF22-4CD8-B99D-22FB9604703C}"/>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782936316"/>
      </p:ext>
    </p:extLst>
  </p:cSld>
  <p:clrMapOvr>
    <a:masterClrMapping/>
  </p:clrMapOvr>
</p:sld>
</file>

<file path=ppt/theme/theme1.xml><?xml version="1.0" encoding="utf-8"?>
<a:theme xmlns:a="http://schemas.openxmlformats.org/drawingml/2006/main" name="Leere Präsentation">
  <a:themeElements>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eere Präsentation">
      <a:majorFont>
        <a:latin typeface="Arial Narrow"/>
        <a:ea typeface="ＭＳ Ｐゴシック"/>
        <a:cs typeface=""/>
      </a:majorFont>
      <a:minorFont>
        <a:latin typeface="Arial Narrow"/>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0" tIns="0" rIns="0" bIns="0" numCol="1" anchor="t" anchorCtr="0" compatLnSpc="1">
        <a:prstTxWarp prst="textNoShape">
          <a:avLst/>
        </a:prstTxWarp>
      </a:bodyPr>
      <a:lstStyle>
        <a:defPPr marL="342900" marR="0" indent="-342900" algn="l" defTabSz="914400" rtl="0" eaLnBrk="0" fontAlgn="base" latinLnBrk="0" hangingPunct="0">
          <a:lnSpc>
            <a:spcPct val="80000"/>
          </a:lnSpc>
          <a:spcBef>
            <a:spcPct val="50000"/>
          </a:spcBef>
          <a:spcAft>
            <a:spcPct val="0"/>
          </a:spcAft>
          <a:buClrTx/>
          <a:buSzTx/>
          <a:buFontTx/>
          <a:buNone/>
          <a:tabLst/>
          <a:defRPr kumimoji="0" lang="de-DE" sz="1100" b="0" i="0" u="sng" strike="noStrike" cap="none" normalizeH="0" baseline="0" smtClean="0">
            <a:ln>
              <a:noFill/>
            </a:ln>
            <a:solidFill>
              <a:schemeClr val="bg1"/>
            </a:solidFill>
            <a:effectLst/>
            <a:latin typeface="Arial Narrow" pitchFamily="-112" charset="0"/>
            <a:ea typeface="ＭＳ Ｐゴシック" pitchFamily="-112" charset="-128"/>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0" tIns="0" rIns="0" bIns="0" numCol="1" anchor="t" anchorCtr="0" compatLnSpc="1">
        <a:prstTxWarp prst="textNoShape">
          <a:avLst/>
        </a:prstTxWarp>
      </a:bodyPr>
      <a:lstStyle>
        <a:defPPr marL="342900" marR="0" indent="-342900" algn="l" defTabSz="914400" rtl="0" eaLnBrk="0" fontAlgn="base" latinLnBrk="0" hangingPunct="0">
          <a:lnSpc>
            <a:spcPct val="80000"/>
          </a:lnSpc>
          <a:spcBef>
            <a:spcPct val="50000"/>
          </a:spcBef>
          <a:spcAft>
            <a:spcPct val="0"/>
          </a:spcAft>
          <a:buClrTx/>
          <a:buSzTx/>
          <a:buFontTx/>
          <a:buNone/>
          <a:tabLst/>
          <a:defRPr kumimoji="0" lang="de-DE" sz="1100" b="0" i="0" u="sng" strike="noStrike" cap="none" normalizeH="0" baseline="0" smtClean="0">
            <a:ln>
              <a:noFill/>
            </a:ln>
            <a:solidFill>
              <a:schemeClr val="bg1"/>
            </a:solidFill>
            <a:effectLst/>
            <a:latin typeface="Arial Narrow" pitchFamily="-112" charset="0"/>
            <a:ea typeface="ＭＳ Ｐゴシック" pitchFamily="-112" charset="-128"/>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2969</Words>
  <Application>Microsoft Office PowerPoint</Application>
  <PresentationFormat>On-screen Show (4:3)</PresentationFormat>
  <Paragraphs>609</Paragraphs>
  <Slides>45</Slides>
  <Notes>45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ＭＳ Ｐゴシック</vt:lpstr>
      <vt:lpstr>Arial</vt:lpstr>
      <vt:lpstr>Arial Narrow</vt:lpstr>
      <vt:lpstr>Calibri</vt:lpstr>
      <vt:lpstr>Calibri (Body)</vt:lpstr>
      <vt:lpstr>Times New Roman</vt:lpstr>
      <vt:lpstr>Wingdings</vt:lpstr>
      <vt:lpstr>Leere Präsentation</vt:lpstr>
      <vt:lpstr>PowerPoint Presentation</vt:lpstr>
      <vt:lpstr>PowerPoint Presentation</vt:lpstr>
      <vt:lpstr>Gliederung</vt:lpstr>
      <vt:lpstr>1.Grundlagen für die Stereorekonstruktion</vt:lpstr>
      <vt:lpstr>1.Grundlagen für die Stereorekonstruktion</vt:lpstr>
      <vt:lpstr>1.Grundlagen für die Stereorekonstruktion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Ausblick: Rekonstruktion mit Rektifizierung</vt:lpstr>
      <vt:lpstr>Rektifizierungsansatz</vt:lpstr>
      <vt:lpstr>PowerPoint Presentation</vt:lpstr>
      <vt:lpstr>Vielen Dank für Ihre Aufmerksamkeit</vt:lpstr>
      <vt:lpstr>Zusatzfolien</vt:lpstr>
      <vt:lpstr>Homographien</vt:lpstr>
      <vt:lpstr>Bestimmung von Homographien</vt:lpstr>
      <vt:lpstr>BackUpSlides</vt:lpstr>
      <vt:lpstr>BackUpSlides</vt:lpstr>
      <vt:lpstr>Acht-Punkte-Algorithmus</vt:lpstr>
      <vt:lpstr>Bestimmung extrinsischer Kameraparameter</vt:lpstr>
      <vt:lpstr>Singulärwertszerlegung</vt:lpstr>
      <vt:lpstr>Sampson-Approximation</vt:lpstr>
      <vt:lpstr>Sampson-Approximation</vt:lpstr>
      <vt:lpstr>Sampson-Approximation</vt:lpstr>
      <vt:lpstr>Sampson-Approximation</vt:lpstr>
      <vt:lpstr>Unterschiedliche Auflösungen </vt:lpstr>
      <vt:lpstr>Unterschiedliche Auflösungen </vt:lpstr>
      <vt:lpstr>Rektifizierung</vt:lpstr>
      <vt:lpstr>Rektifizierung</vt:lpstr>
      <vt:lpstr>Rektifizierung</vt:lpstr>
      <vt:lpstr>Rektifizierung</vt:lpstr>
      <vt:lpstr>Punktesortierungsalgorithmus</vt:lpstr>
      <vt:lpstr>Punktesortierungsalgorithmus</vt:lpstr>
      <vt:lpstr>Punktesortierungsalgorithmus</vt:lpstr>
      <vt:lpstr>Punktesortierungsalgorithmus</vt:lpstr>
      <vt:lpstr>Punktesortierungsalgorithmus</vt:lpstr>
      <vt:lpstr>BackUpSlides</vt:lpstr>
    </vt:vector>
  </TitlesOfParts>
  <Company>Die Keimzelle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HFU_PPTVorlage100908</dc:title>
  <dc:creator>Antje Däunert</dc:creator>
  <cp:lastModifiedBy>Anja Kretschmer</cp:lastModifiedBy>
  <cp:revision>753</cp:revision>
  <dcterms:created xsi:type="dcterms:W3CDTF">2010-09-08T11:07:37Z</dcterms:created>
  <dcterms:modified xsi:type="dcterms:W3CDTF">2018-07-01T16:21:25Z</dcterms:modified>
</cp:coreProperties>
</file>